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0" r:id="rId2"/>
    <p:sldId id="627" r:id="rId3"/>
    <p:sldId id="267" r:id="rId4"/>
    <p:sldId id="273" r:id="rId5"/>
    <p:sldId id="261" r:id="rId6"/>
    <p:sldId id="576" r:id="rId7"/>
    <p:sldId id="577" r:id="rId8"/>
    <p:sldId id="592" r:id="rId9"/>
    <p:sldId id="614" r:id="rId10"/>
    <p:sldId id="638" r:id="rId11"/>
    <p:sldId id="264" r:id="rId12"/>
    <p:sldId id="262" r:id="rId13"/>
    <p:sldId id="626" r:id="rId14"/>
    <p:sldId id="620" r:id="rId15"/>
    <p:sldId id="647" r:id="rId16"/>
    <p:sldId id="648" r:id="rId17"/>
    <p:sldId id="263" r:id="rId18"/>
    <p:sldId id="609" r:id="rId19"/>
    <p:sldId id="642" r:id="rId20"/>
    <p:sldId id="643" r:id="rId21"/>
    <p:sldId id="646" r:id="rId22"/>
    <p:sldId id="628" r:id="rId23"/>
    <p:sldId id="616" r:id="rId24"/>
    <p:sldId id="5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8"/>
  </p:normalViewPr>
  <p:slideViewPr>
    <p:cSldViewPr snapToGrid="0" snapToObjects="1">
      <p:cViewPr varScale="1">
        <p:scale>
          <a:sx n="90" d="100"/>
          <a:sy n="90" d="100"/>
        </p:scale>
        <p:origin x="23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A2F79-084D-AB48-AA60-666E08B2D79D}" type="datetimeFigureOut">
              <a:rPr lang="en-US" smtClean="0"/>
              <a:t>7/16/21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22CBD-ED7D-C24B-882C-11CF0EFC2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3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888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d764a3eb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7d764a3eb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913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Free text is difficult to mine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722C0-C0BC-44A4-92EF-55A7CC6CD6C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686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EFB29-3805-1547-967E-C3A979D17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9A7E9A-410B-F043-8492-40EBF40CE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E927-4BC2-1E40-B41A-FA792D975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EE56E-5F68-C34C-B559-68AC24D29813}" type="datetime1">
              <a:rPr lang="en-CA" smtClean="0"/>
              <a:t>2021-07-16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D1DF1-01D0-9942-A8F6-77B19990E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6A2AE-DAAE-D542-90F6-750E4CA0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93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2609-13E5-4D4A-9E38-B5C2A745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6A9DF0-35F5-BB46-94FF-6D365BE8F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9C18C-8F0A-EB4F-87F1-94E89AFE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88B51-884B-164A-AB09-E4A3319090F6}" type="datetime1">
              <a:rPr lang="en-CA" smtClean="0"/>
              <a:t>2021-07-16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0203E-788D-8643-9198-1CD40BC9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E90B0-BFFD-9D4E-B592-755EA5D9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71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BFB300-1813-634B-9FD7-AE4F5CC4A7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7184A-908E-3D4A-B94F-BF7344DDA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90B83-EDE3-F740-BDBF-7DF66B183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E5459-532E-7447-B2AB-C7CF5CC9AEAD}" type="datetime1">
              <a:rPr lang="en-CA" smtClean="0"/>
              <a:t>2021-07-16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08603-AA15-9D4A-B9B0-0D49FE985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9D19D-FED2-0548-B0F6-FA398614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Text"/>
          <p:cNvSpPr txBox="1">
            <a:spLocks noGrp="1"/>
          </p:cNvSpPr>
          <p:nvPr>
            <p:ph type="title"/>
          </p:nvPr>
        </p:nvSpPr>
        <p:spPr>
          <a:xfrm>
            <a:off x="609600" y="274644"/>
            <a:ext cx="10972800" cy="1143001"/>
          </a:xfrm>
          <a:prstGeom prst="rect">
            <a:avLst/>
          </a:prstGeom>
        </p:spPr>
        <p:txBody>
          <a:bodyPr lIns="34849" tIns="34849" rIns="34849" bIns="34849"/>
          <a:lstStyle>
            <a:lvl1pPr algn="ctr">
              <a:lnSpc>
                <a:spcPct val="100000"/>
              </a:lnSpc>
              <a:defRPr sz="3400"/>
            </a:lvl1pPr>
          </a:lstStyle>
          <a:p>
            <a:r>
              <a:t>Title Text</a:t>
            </a:r>
          </a:p>
        </p:txBody>
      </p:sp>
      <p:sp>
        <p:nvSpPr>
          <p:cNvPr id="31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4"/>
          </a:xfrm>
          <a:prstGeom prst="rect">
            <a:avLst/>
          </a:prstGeom>
        </p:spPr>
        <p:txBody>
          <a:bodyPr lIns="34849" tIns="34849" rIns="34849" bIns="34849"/>
          <a:lstStyle>
            <a:lvl1pPr indent="-380990">
              <a:lnSpc>
                <a:spcPct val="100000"/>
              </a:lnSpc>
              <a:spcBef>
                <a:spcPts val="400"/>
              </a:spcBef>
              <a:buSzPts val="2400"/>
              <a:defRPr sz="2400"/>
            </a:lvl1pPr>
            <a:lvl2pPr marL="966083" indent="-413647">
              <a:lnSpc>
                <a:spcPct val="100000"/>
              </a:lnSpc>
              <a:spcBef>
                <a:spcPts val="400"/>
              </a:spcBef>
              <a:buSzPts val="2400"/>
              <a:buChar char="–"/>
              <a:defRPr sz="2400"/>
            </a:lvl2pPr>
            <a:lvl3pPr marL="1485863" indent="-457189">
              <a:lnSpc>
                <a:spcPct val="100000"/>
              </a:lnSpc>
              <a:spcBef>
                <a:spcPts val="400"/>
              </a:spcBef>
              <a:buSzPts val="2400"/>
              <a:defRPr sz="2400"/>
            </a:lvl3pPr>
            <a:lvl4pPr marL="2023060" indent="-518147">
              <a:lnSpc>
                <a:spcPct val="100000"/>
              </a:lnSpc>
              <a:spcBef>
                <a:spcPts val="400"/>
              </a:spcBef>
              <a:buSzPts val="2400"/>
              <a:buChar char="–"/>
              <a:defRPr sz="2400"/>
            </a:lvl4pPr>
            <a:lvl5pPr marL="2480249" indent="-518147">
              <a:lnSpc>
                <a:spcPct val="100000"/>
              </a:lnSpc>
              <a:spcBef>
                <a:spcPts val="400"/>
              </a:spcBef>
              <a:buSzPts val="2400"/>
              <a:buChar char="»"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2692" y="6440569"/>
            <a:ext cx="269709" cy="196701"/>
          </a:xfrm>
          <a:prstGeom prst="rect">
            <a:avLst/>
          </a:prstGeom>
        </p:spPr>
        <p:txBody>
          <a:bodyPr lIns="34849" tIns="34849" rIns="34849" bIns="34849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2149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75E4-BBF8-EA40-A576-2EEC1976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AB6BD-42C6-C04E-8612-759BA9735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B7890-8B95-1A44-9FDF-859D45609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1B5A-260F-8444-B5C2-70DB593E7FA4}" type="datetime1">
              <a:rPr lang="en-CA" smtClean="0"/>
              <a:t>2021-07-16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29415-612F-F145-856E-BD156C86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9718D-92EB-664B-A385-24FF5CCD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5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AF523-1F20-D341-B767-45621C27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8EB52-378B-9C4A-A9C3-11FF9002F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D733E-64D6-4F42-B519-A04182644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CE5D-08BF-6B46-8DC5-ABCE68422C1F}" type="datetime1">
              <a:rPr lang="en-CA" smtClean="0"/>
              <a:t>2021-07-16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9958A-D6E8-A54A-8C16-7797D2FB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9605D-7C46-564C-A803-C528ECAE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6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7885-6A83-5B42-982C-31900BF2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209FA-B8DA-3844-9E58-0F5027613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37A9E-7FFC-6542-890B-7F0085885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9FB21-B5A4-FE42-B8C9-B8DE477A1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02745-5BB4-944D-8238-204752BD0142}" type="datetime1">
              <a:rPr lang="en-CA" smtClean="0"/>
              <a:t>2021-07-16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54D11-E135-574A-843E-CA3C8E1A4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E56A2-7371-BD44-A9DC-1F02DE17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3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9B49-702B-FC48-A2BF-CD52F745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3284-049F-9D4A-9423-19564B6C2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7AD83-555E-2A4E-9F7A-29E13EBFC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75BC7-A5A8-4649-A9BA-75505BD6BC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A09A66-9C4C-9E45-B8F5-D5657BD96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FB7B83-888A-6944-AA42-AD14D0F8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8B2D0-9957-EF4E-B80C-49D2A8E62D80}" type="datetime1">
              <a:rPr lang="en-CA" smtClean="0"/>
              <a:t>2021-07-16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E43474-38A6-1E40-A695-A1AF4D720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7C85F2-70AF-7441-9D06-2BAF0F335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3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4FF4-A335-E044-AF25-15344157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E5B6D-CD9F-0448-9FC9-573FC72B5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BE0A8-0138-3C47-B0FB-AB523F727D34}" type="datetime1">
              <a:rPr lang="en-CA" smtClean="0"/>
              <a:t>2021-07-16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37CC18-DAF9-0D4A-945F-3183AA3A4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F3253-5D4D-C74C-9139-60CC6359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78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66BFA-4C92-484C-A4A1-B6E04C6A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8570D-364F-874F-9DC8-D6670B19DA66}" type="datetime1">
              <a:rPr lang="en-CA" smtClean="0"/>
              <a:t>2021-07-16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72A8E-B22F-C147-B9DF-73AA8DBBA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470B7-90BD-E94D-A246-75FD1EC2E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0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44143-F0C9-D141-B42B-751C18ABB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493E-FEB2-1946-9B7B-49B698448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5B58C-CE15-9749-A402-BF8746DD5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AF639-57A3-954C-A0EB-F34D54A1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B03C-316C-AF42-AA63-ADF8D7A414F4}" type="datetime1">
              <a:rPr lang="en-CA" smtClean="0"/>
              <a:t>2021-07-16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50B20-13F6-DD48-A6E6-17906D5AE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08F35-FC51-8643-8C95-15B35F6FA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42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9CBAB-108F-774A-A209-24EAE60E1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C2954-58CD-3741-8C0F-B4319A90D9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32E395-AAB0-D340-8829-56A7C214C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145C7-ADB0-0B4C-B6C1-2CDBB2DD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07046-606E-884D-B850-CB0D4871D8BC}" type="datetime1">
              <a:rPr lang="en-CA" smtClean="0"/>
              <a:t>2021-07-16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C6B7D-8252-514A-8FE7-A2958223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EE634-0F2C-C84D-B257-91C845E6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2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2C361-5A62-8C49-BC04-E6C454E6F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44002-D7FA-5E42-8D5A-587D94345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9285D-2F93-284D-A164-04A950AE0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128D-4B55-2843-BFCE-A9714084F111}" type="datetime1">
              <a:rPr lang="en-CA" smtClean="0"/>
              <a:t>2021-07-16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C84C2-F8AB-6347-8D70-549D1D35F9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B12EE-1396-1749-A91B-6450B27C1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94C81-B709-8242-8294-6B7E14A0B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7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ithub.com/pha4g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484511" y="526950"/>
            <a:ext cx="109950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CA" sz="5067" dirty="0">
                <a:latin typeface="Calibri"/>
                <a:ea typeface="Calibri"/>
                <a:cs typeface="Calibri"/>
                <a:sym typeface="Calibri"/>
              </a:rPr>
              <a:t>SARS-CoV-2 genomics contextual data curation and stewardship</a:t>
            </a:r>
            <a:br>
              <a:rPr lang="en-CA" sz="5067" dirty="0">
                <a:latin typeface="Calibri"/>
                <a:ea typeface="Calibri"/>
                <a:cs typeface="Calibri"/>
                <a:sym typeface="Calibri"/>
              </a:rPr>
            </a:br>
            <a:endParaRPr sz="2400" dirty="0"/>
          </a:p>
        </p:txBody>
      </p:sp>
      <p:sp>
        <p:nvSpPr>
          <p:cNvPr id="132" name="Google Shape;132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sp>
        <p:nvSpPr>
          <p:cNvPr id="9" name="Google Shape;130;p25">
            <a:extLst>
              <a:ext uri="{FF2B5EF4-FFF2-40B4-BE49-F238E27FC236}">
                <a16:creationId xmlns:a16="http://schemas.microsoft.com/office/drawing/2014/main" id="{75B0217E-6C38-044B-898F-AFE71C5C60CC}"/>
              </a:ext>
            </a:extLst>
          </p:cNvPr>
          <p:cNvSpPr txBox="1">
            <a:spLocks/>
          </p:cNvSpPr>
          <p:nvPr/>
        </p:nvSpPr>
        <p:spPr>
          <a:xfrm>
            <a:off x="301611" y="3429000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CA" sz="2667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Emma Griffiths, PhD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CA" sz="26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Chair, PHA4GE Data Structures Working Group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CA" sz="26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Hsiao Public Health Bioinformatics Lab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CA" sz="2667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Faculty of Health Sciences, </a:t>
            </a:r>
            <a:r>
              <a:rPr lang="en-CA" sz="26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Simon Fraser University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CA" sz="26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Vancouver, Canada</a:t>
            </a:r>
          </a:p>
          <a:p>
            <a:pPr>
              <a:spcBef>
                <a:spcPts val="0"/>
              </a:spcBef>
            </a:pPr>
            <a:endParaRPr lang="en-CA" dirty="0"/>
          </a:p>
        </p:txBody>
      </p:sp>
      <p:pic>
        <p:nvPicPr>
          <p:cNvPr id="10" name="Picture 2" descr="Bioinformatics">
            <a:extLst>
              <a:ext uri="{FF2B5EF4-FFF2-40B4-BE49-F238E27FC236}">
                <a16:creationId xmlns:a16="http://schemas.microsoft.com/office/drawing/2014/main" id="{B1094ABE-77CE-C848-BDAA-BF59A1813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34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1462B82-9739-1844-9303-D25276EF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2758" y="6343014"/>
            <a:ext cx="2743200" cy="365125"/>
          </a:xfrm>
        </p:spPr>
        <p:txBody>
          <a:bodyPr/>
          <a:lstStyle/>
          <a:p>
            <a:fld id="{4A529C3C-6CEC-A948-8002-452AEA797789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604108-A22D-FA4C-B2D2-318C4571A5F1}"/>
              </a:ext>
            </a:extLst>
          </p:cNvPr>
          <p:cNvGrpSpPr/>
          <p:nvPr/>
        </p:nvGrpSpPr>
        <p:grpSpPr>
          <a:xfrm>
            <a:off x="2355963" y="1591300"/>
            <a:ext cx="7480074" cy="3675399"/>
            <a:chOff x="2678688" y="2757545"/>
            <a:chExt cx="7480074" cy="3675399"/>
          </a:xfrm>
        </p:grpSpPr>
        <p:sp>
          <p:nvSpPr>
            <p:cNvPr id="7" name="Google Shape;361;p17">
              <a:extLst>
                <a:ext uri="{FF2B5EF4-FFF2-40B4-BE49-F238E27FC236}">
                  <a16:creationId xmlns:a16="http://schemas.microsoft.com/office/drawing/2014/main" id="{20199EDE-7BBE-F343-B01D-38ED58C43079}"/>
                </a:ext>
              </a:extLst>
            </p:cNvPr>
            <p:cNvSpPr/>
            <p:nvPr/>
          </p:nvSpPr>
          <p:spPr>
            <a:xfrm>
              <a:off x="4831703" y="2757545"/>
              <a:ext cx="2799614" cy="1601570"/>
            </a:xfrm>
            <a:prstGeom prst="ellipse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62;p17">
              <a:extLst>
                <a:ext uri="{FF2B5EF4-FFF2-40B4-BE49-F238E27FC236}">
                  <a16:creationId xmlns:a16="http://schemas.microsoft.com/office/drawing/2014/main" id="{172810A4-CEC0-0940-9FCE-10896DAF6475}"/>
                </a:ext>
              </a:extLst>
            </p:cNvPr>
            <p:cNvSpPr/>
            <p:nvPr/>
          </p:nvSpPr>
          <p:spPr>
            <a:xfrm>
              <a:off x="2678688" y="4831374"/>
              <a:ext cx="2799614" cy="1601570"/>
            </a:xfrm>
            <a:prstGeom prst="ellipse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63;p17">
              <a:extLst>
                <a:ext uri="{FF2B5EF4-FFF2-40B4-BE49-F238E27FC236}">
                  <a16:creationId xmlns:a16="http://schemas.microsoft.com/office/drawing/2014/main" id="{C8E4C4C3-7A58-8E43-8FB4-A833D8C63A95}"/>
                </a:ext>
              </a:extLst>
            </p:cNvPr>
            <p:cNvSpPr/>
            <p:nvPr/>
          </p:nvSpPr>
          <p:spPr>
            <a:xfrm>
              <a:off x="7359148" y="4779170"/>
              <a:ext cx="2799614" cy="1601570"/>
            </a:xfrm>
            <a:prstGeom prst="ellipse">
              <a:avLst/>
            </a:pr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64;p17">
              <a:extLst>
                <a:ext uri="{FF2B5EF4-FFF2-40B4-BE49-F238E27FC236}">
                  <a16:creationId xmlns:a16="http://schemas.microsoft.com/office/drawing/2014/main" id="{A34EDDEB-AD24-CD4B-92A0-1655047D978A}"/>
                </a:ext>
              </a:extLst>
            </p:cNvPr>
            <p:cNvSpPr txBox="1"/>
            <p:nvPr/>
          </p:nvSpPr>
          <p:spPr>
            <a:xfrm>
              <a:off x="7821094" y="5067820"/>
              <a:ext cx="1814389" cy="861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Standards</a:t>
              </a:r>
              <a:endParaRPr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65;p17">
              <a:extLst>
                <a:ext uri="{FF2B5EF4-FFF2-40B4-BE49-F238E27FC236}">
                  <a16:creationId xmlns:a16="http://schemas.microsoft.com/office/drawing/2014/main" id="{8AD3AEF0-3164-8543-A96E-6D81C7EC07A1}"/>
                </a:ext>
              </a:extLst>
            </p:cNvPr>
            <p:cNvSpPr txBox="1"/>
            <p:nvPr/>
          </p:nvSpPr>
          <p:spPr>
            <a:xfrm>
              <a:off x="4962275" y="2997649"/>
              <a:ext cx="2538470" cy="12310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CA" sz="2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Implementation, Curation &amp; User engagement</a:t>
              </a:r>
              <a:endParaRPr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66;p17">
              <a:extLst>
                <a:ext uri="{FF2B5EF4-FFF2-40B4-BE49-F238E27FC236}">
                  <a16:creationId xmlns:a16="http://schemas.microsoft.com/office/drawing/2014/main" id="{9E6D7D70-AC1F-7B46-B56B-18A02F63D570}"/>
                </a:ext>
              </a:extLst>
            </p:cNvPr>
            <p:cNvSpPr txBox="1"/>
            <p:nvPr/>
          </p:nvSpPr>
          <p:spPr>
            <a:xfrm>
              <a:off x="2735253" y="5170655"/>
              <a:ext cx="2545592" cy="861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Software &amp; Tools</a:t>
              </a:r>
              <a:endParaRPr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" name="Google Shape;368;p17">
              <a:extLst>
                <a:ext uri="{FF2B5EF4-FFF2-40B4-BE49-F238E27FC236}">
                  <a16:creationId xmlns:a16="http://schemas.microsoft.com/office/drawing/2014/main" id="{D005DFAB-7C57-6540-9199-97D801025F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8117" y="4186018"/>
              <a:ext cx="534720" cy="645356"/>
            </a:xfrm>
            <a:prstGeom prst="straightConnector1">
              <a:avLst/>
            </a:prstGeom>
            <a:noFill/>
            <a:ln w="47625" cap="flat" cmpd="sng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5" name="Google Shape;369;p17">
              <a:extLst>
                <a:ext uri="{FF2B5EF4-FFF2-40B4-BE49-F238E27FC236}">
                  <a16:creationId xmlns:a16="http://schemas.microsoft.com/office/drawing/2014/main" id="{52F13759-BC6A-F345-B8A7-CBE5B6F90D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7195" y="5601515"/>
              <a:ext cx="1778540" cy="0"/>
            </a:xfrm>
            <a:prstGeom prst="straightConnector1">
              <a:avLst/>
            </a:prstGeom>
            <a:noFill/>
            <a:ln w="47625" cap="flat" cmpd="sng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" name="Google Shape;370;p17">
              <a:extLst>
                <a:ext uri="{FF2B5EF4-FFF2-40B4-BE49-F238E27FC236}">
                  <a16:creationId xmlns:a16="http://schemas.microsoft.com/office/drawing/2014/main" id="{56490E00-7173-C74E-9A18-7DA791BA4DDF}"/>
                </a:ext>
              </a:extLst>
            </p:cNvPr>
            <p:cNvCxnSpPr>
              <a:cxnSpLocks/>
            </p:cNvCxnSpPr>
            <p:nvPr/>
          </p:nvCxnSpPr>
          <p:spPr>
            <a:xfrm>
              <a:off x="7275735" y="4182525"/>
              <a:ext cx="545359" cy="648849"/>
            </a:xfrm>
            <a:prstGeom prst="straightConnector1">
              <a:avLst/>
            </a:prstGeom>
            <a:noFill/>
            <a:ln w="47625" cap="flat" cmpd="sng">
              <a:solidFill>
                <a:schemeClr val="tx1"/>
              </a:solidFill>
              <a:prstDash val="solid"/>
              <a:round/>
              <a:headEnd type="stealth" w="med" len="med"/>
              <a:tailEnd type="stealth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AF6058F-EDAB-6443-9C7A-2F0BCA25E138}"/>
              </a:ext>
            </a:extLst>
          </p:cNvPr>
          <p:cNvSpPr txBox="1"/>
          <p:nvPr/>
        </p:nvSpPr>
        <p:spPr>
          <a:xfrm>
            <a:off x="1111911" y="236384"/>
            <a:ext cx="9968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Contextual data ecosystem: </a:t>
            </a:r>
            <a:r>
              <a:rPr lang="en-US" sz="3200" dirty="0">
                <a:solidFill>
                  <a:srgbClr val="FF0000"/>
                </a:solidFill>
              </a:rPr>
              <a:t>putting standards into practice</a:t>
            </a:r>
          </a:p>
        </p:txBody>
      </p:sp>
      <p:pic>
        <p:nvPicPr>
          <p:cNvPr id="17" name="Picture 2" descr="Bioinformatics">
            <a:extLst>
              <a:ext uri="{FF2B5EF4-FFF2-40B4-BE49-F238E27FC236}">
                <a16:creationId xmlns:a16="http://schemas.microsoft.com/office/drawing/2014/main" id="{3FE17D6A-48D4-E845-9BB4-435F3E06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45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CC65B7C-28CD-0640-BE22-B4F59C57BE6C}"/>
              </a:ext>
            </a:extLst>
          </p:cNvPr>
          <p:cNvSpPr/>
          <p:nvPr/>
        </p:nvSpPr>
        <p:spPr>
          <a:xfrm>
            <a:off x="615356" y="1140298"/>
            <a:ext cx="6777039" cy="452431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en-CA" sz="2400" b="1" dirty="0">
                <a:solidFill>
                  <a:srgbClr val="000000"/>
                </a:solidFill>
              </a:rPr>
              <a:t>SARS-CoV-2 Domain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Repository accession numbers and identifiers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Sample collection and processing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Host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Host exposure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Host reinfection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Host vaccination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Sequencing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Bioinformatics and quality control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Lineage and variant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Pathogen diagnostic testing details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</a:rPr>
              <a:t>Provenance and attribution</a:t>
            </a:r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A5D0B-FF2C-244F-BD3D-9AAC7197B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2947" y="6356350"/>
            <a:ext cx="2743200" cy="365125"/>
          </a:xfrm>
        </p:spPr>
        <p:txBody>
          <a:bodyPr/>
          <a:lstStyle/>
          <a:p>
            <a:fld id="{EBE38F96-19BD-3C47-A1B9-9F56F4A562A6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EC408-C2B4-8545-A76D-77818FE0604F}"/>
              </a:ext>
            </a:extLst>
          </p:cNvPr>
          <p:cNvSpPr txBox="1"/>
          <p:nvPr/>
        </p:nvSpPr>
        <p:spPr>
          <a:xfrm>
            <a:off x="1915432" y="303618"/>
            <a:ext cx="836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SARS-CoV-2 Contextual Data Standard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39252C-3CD4-424E-9ED2-3424B92875B0}"/>
              </a:ext>
            </a:extLst>
          </p:cNvPr>
          <p:cNvSpPr txBox="1"/>
          <p:nvPr/>
        </p:nvSpPr>
        <p:spPr>
          <a:xfrm>
            <a:off x="7254192" y="1140298"/>
            <a:ext cx="45090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Case report 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Public repository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Existing metadata standards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Literature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2B432F-92DA-B146-8CF9-C993BF1C2106}"/>
              </a:ext>
            </a:extLst>
          </p:cNvPr>
          <p:cNvSpPr txBox="1"/>
          <p:nvPr/>
        </p:nvSpPr>
        <p:spPr>
          <a:xfrm>
            <a:off x="7254192" y="3297847"/>
            <a:ext cx="4751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Mapping to 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MIxS</a:t>
            </a:r>
            <a:r>
              <a:rPr lang="en-US" sz="2400" dirty="0"/>
              <a:t>  5.0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MIGS Virus, Host-Associated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Project/Sample Application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OBO Foundry Ontologies</a:t>
            </a:r>
          </a:p>
        </p:txBody>
      </p:sp>
      <p:pic>
        <p:nvPicPr>
          <p:cNvPr id="8" name="Picture 2" descr="Bioinformatics">
            <a:extLst>
              <a:ext uri="{FF2B5EF4-FFF2-40B4-BE49-F238E27FC236}">
                <a16:creationId xmlns:a16="http://schemas.microsoft.com/office/drawing/2014/main" id="{F9226645-02A3-A24C-BB38-7B47E072B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E5F101-2F28-264E-A519-E74E4E20D2AA}"/>
              </a:ext>
            </a:extLst>
          </p:cNvPr>
          <p:cNvSpPr/>
          <p:nvPr/>
        </p:nvSpPr>
        <p:spPr>
          <a:xfrm>
            <a:off x="185853" y="6079654"/>
            <a:ext cx="7810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PHA4GE SARS-CoV-2 Specification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/pha4ge/SARS-CoV-2-Contextual-Data-Specification</a:t>
            </a:r>
          </a:p>
        </p:txBody>
      </p:sp>
    </p:spTree>
    <p:extLst>
      <p:ext uri="{BB962C8B-B14F-4D97-AF65-F5344CB8AC3E}">
        <p14:creationId xmlns:p14="http://schemas.microsoft.com/office/powerpoint/2010/main" val="3851375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1296EE-6777-0345-826D-DC9A36B99C34}"/>
              </a:ext>
            </a:extLst>
          </p:cNvPr>
          <p:cNvSpPr txBox="1"/>
          <p:nvPr/>
        </p:nvSpPr>
        <p:spPr>
          <a:xfrm>
            <a:off x="8635252" y="1305186"/>
            <a:ext cx="33881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b="1" dirty="0"/>
              <a:t>Standardized collection template </a:t>
            </a:r>
            <a:r>
              <a:rPr lang="en-US" sz="2400" dirty="0"/>
              <a:t>(</a:t>
            </a:r>
            <a:r>
              <a:rPr lang="en-US" sz="2400" dirty="0" err="1"/>
              <a:t>colour</a:t>
            </a:r>
            <a:r>
              <a:rPr lang="en-US" sz="2400" dirty="0"/>
              <a:t>-coded, yellow=required, purple=recommended, white=optional)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b="1" dirty="0"/>
              <a:t>Pick lists</a:t>
            </a:r>
            <a:r>
              <a:rPr lang="en-US" sz="2400" dirty="0"/>
              <a:t>: standardized terms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b="1" dirty="0"/>
              <a:t>Structured formats </a:t>
            </a:r>
            <a:r>
              <a:rPr lang="en-US" sz="2400" dirty="0"/>
              <a:t>e.g. for dates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b="1" dirty="0"/>
              <a:t>JSON schema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5DAFA-423F-9D42-B97C-8A3F55B6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7603" y="6339715"/>
            <a:ext cx="2743200" cy="365125"/>
          </a:xfrm>
        </p:spPr>
        <p:txBody>
          <a:bodyPr/>
          <a:lstStyle/>
          <a:p>
            <a:fld id="{EBE38F96-19BD-3C47-A1B9-9F56F4A562A6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9F9AC-01E0-FA43-8805-A46EA6B27448}"/>
              </a:ext>
            </a:extLst>
          </p:cNvPr>
          <p:cNvSpPr txBox="1"/>
          <p:nvPr/>
        </p:nvSpPr>
        <p:spPr>
          <a:xfrm>
            <a:off x="594338" y="273238"/>
            <a:ext cx="11429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Putting standards into practice: Template and standard terminology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FC148E-A864-8F4E-AE85-9D7430CCB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5"/>
          <a:stretch/>
        </p:blipFill>
        <p:spPr>
          <a:xfrm>
            <a:off x="168636" y="1170878"/>
            <a:ext cx="8326570" cy="4516244"/>
          </a:xfrm>
          <a:prstGeom prst="rect">
            <a:avLst/>
          </a:prstGeom>
        </p:spPr>
      </p:pic>
      <p:pic>
        <p:nvPicPr>
          <p:cNvPr id="8" name="Picture 2" descr="Bioinformatics">
            <a:extLst>
              <a:ext uri="{FF2B5EF4-FFF2-40B4-BE49-F238E27FC236}">
                <a16:creationId xmlns:a16="http://schemas.microsoft.com/office/drawing/2014/main" id="{4FCDB81E-6A05-0B4B-8819-39034C5A5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52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BE71-8F38-A049-B428-E12F727E3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612" y="6395293"/>
            <a:ext cx="2743200" cy="365125"/>
          </a:xfrm>
        </p:spPr>
        <p:txBody>
          <a:bodyPr/>
          <a:lstStyle/>
          <a:p>
            <a:fld id="{BE494C81-B709-8242-8294-6B7E14A0B444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DB828-2269-1947-A6E0-13A3FF5C5D27}"/>
              </a:ext>
            </a:extLst>
          </p:cNvPr>
          <p:cNvSpPr/>
          <p:nvPr/>
        </p:nvSpPr>
        <p:spPr>
          <a:xfrm>
            <a:off x="780373" y="5467783"/>
            <a:ext cx="5444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b="1" dirty="0"/>
              <a:t>Reference guide</a:t>
            </a:r>
            <a:r>
              <a:rPr lang="en-US" sz="2400" dirty="0"/>
              <a:t>: field labels, definitions, guidance, expected values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546B3-8C39-304E-B181-A56830B3A610}"/>
              </a:ext>
            </a:extLst>
          </p:cNvPr>
          <p:cNvSpPr/>
          <p:nvPr/>
        </p:nvSpPr>
        <p:spPr>
          <a:xfrm>
            <a:off x="6874525" y="5485330"/>
            <a:ext cx="52394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400" b="1" dirty="0"/>
              <a:t>SOP</a:t>
            </a:r>
            <a:r>
              <a:rPr lang="en-US" sz="2400" dirty="0"/>
              <a:t>: </a:t>
            </a:r>
            <a:r>
              <a:rPr lang="en-US" sz="2400" dirty="0">
                <a:sym typeface="Wingdings" pitchFamily="2" charset="2"/>
              </a:rPr>
              <a:t>how to curate contextual data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AD92E-C001-9841-A52D-2D4DB83D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68" y="864665"/>
            <a:ext cx="6968685" cy="447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57FB3C-1413-3D41-BA8D-19884795A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296" y="909661"/>
            <a:ext cx="4412152" cy="4478500"/>
          </a:xfrm>
          <a:prstGeom prst="rect">
            <a:avLst/>
          </a:prstGeom>
        </p:spPr>
      </p:pic>
      <p:pic>
        <p:nvPicPr>
          <p:cNvPr id="9" name="Picture 2" descr="Bioinformatics">
            <a:extLst>
              <a:ext uri="{FF2B5EF4-FFF2-40B4-BE49-F238E27FC236}">
                <a16:creationId xmlns:a16="http://schemas.microsoft.com/office/drawing/2014/main" id="{D5D9DC51-65ED-0844-ADED-573BDCEB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292BFE-3FA2-4C48-A239-E6AAE001A69A}"/>
              </a:ext>
            </a:extLst>
          </p:cNvPr>
          <p:cNvSpPr txBox="1"/>
          <p:nvPr/>
        </p:nvSpPr>
        <p:spPr>
          <a:xfrm>
            <a:off x="3631928" y="117149"/>
            <a:ext cx="4928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Guidance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245724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C2BDE-D896-4741-AE1C-485FF10B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3537" y="6324310"/>
            <a:ext cx="2743200" cy="365125"/>
          </a:xfrm>
        </p:spPr>
        <p:txBody>
          <a:bodyPr/>
          <a:lstStyle/>
          <a:p>
            <a:fld id="{BE494C81-B709-8242-8294-6B7E14A0B44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Bioinformatics">
            <a:extLst>
              <a:ext uri="{FF2B5EF4-FFF2-40B4-BE49-F238E27FC236}">
                <a16:creationId xmlns:a16="http://schemas.microsoft.com/office/drawing/2014/main" id="{09B396B8-3BAC-D447-8CB8-B4E16802E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51398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9E7C3-998F-AE40-9936-B697519A9659}"/>
              </a:ext>
            </a:extLst>
          </p:cNvPr>
          <p:cNvSpPr txBox="1"/>
          <p:nvPr/>
        </p:nvSpPr>
        <p:spPr>
          <a:xfrm>
            <a:off x="3374004" y="236017"/>
            <a:ext cx="5443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PHA4GE standard quick FAQ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A3B13-1D43-2F45-B4E4-EE7B4217AD22}"/>
              </a:ext>
            </a:extLst>
          </p:cNvPr>
          <p:cNvSpPr txBox="1"/>
          <p:nvPr/>
        </p:nvSpPr>
        <p:spPr>
          <a:xfrm>
            <a:off x="528810" y="1020843"/>
            <a:ext cx="1175436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Do I have to fill in the whole thing?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NO! </a:t>
            </a:r>
            <a:r>
              <a:rPr lang="en-US" sz="2800" i="1" dirty="0">
                <a:solidFill>
                  <a:srgbClr val="FF0000"/>
                </a:solidFill>
              </a:rPr>
              <a:t>Only use the parts you need. We’ve highlighted the most important bits.</a:t>
            </a:r>
          </a:p>
          <a:p>
            <a:endParaRPr lang="en-US" sz="2800" dirty="0"/>
          </a:p>
          <a:p>
            <a:r>
              <a:rPr lang="en-US" sz="2800" b="1" dirty="0"/>
              <a:t>Is this just for human/clinical samples?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NO! </a:t>
            </a:r>
            <a:r>
              <a:rPr lang="en-US" sz="2800" i="1" dirty="0">
                <a:solidFill>
                  <a:srgbClr val="FF0000"/>
                </a:solidFill>
              </a:rPr>
              <a:t>It’s for ALL samples.</a:t>
            </a:r>
          </a:p>
          <a:p>
            <a:endParaRPr lang="en-US" sz="2800" dirty="0"/>
          </a:p>
          <a:p>
            <a:r>
              <a:rPr lang="en-US" sz="2800" b="1" dirty="0"/>
              <a:t>Do I have to share all my contextual data?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NO! </a:t>
            </a:r>
            <a:r>
              <a:rPr lang="en-US" sz="2800" i="1" dirty="0">
                <a:solidFill>
                  <a:srgbClr val="FF0000"/>
                </a:solidFill>
              </a:rPr>
              <a:t>It’s all up to you!</a:t>
            </a:r>
          </a:p>
          <a:p>
            <a:endParaRPr lang="en-US" sz="2800" dirty="0"/>
          </a:p>
          <a:p>
            <a:r>
              <a:rPr lang="en-US" sz="2800" b="1" dirty="0"/>
              <a:t>What happens if your pick lists don’t have the term I want?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i="1" dirty="0">
                <a:solidFill>
                  <a:srgbClr val="FF0000"/>
                </a:solidFill>
              </a:rPr>
              <a:t>1. Get in touch with us!  </a:t>
            </a:r>
          </a:p>
          <a:p>
            <a:r>
              <a:rPr lang="en-US" sz="2800" i="1" dirty="0">
                <a:solidFill>
                  <a:srgbClr val="FF0000"/>
                </a:solidFill>
              </a:rPr>
              <a:t>2. SOP shows you how to find a standardized term.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2528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D7E03-496E-4F40-95DC-585B2A39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27" y="6356350"/>
            <a:ext cx="2743200" cy="365125"/>
          </a:xfrm>
        </p:spPr>
        <p:txBody>
          <a:bodyPr/>
          <a:lstStyle/>
          <a:p>
            <a:fld id="{BE494C81-B709-8242-8294-6B7E14A0B44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F90AC-2D0F-7C41-8275-D1B54368C9A8}"/>
              </a:ext>
            </a:extLst>
          </p:cNvPr>
          <p:cNvSpPr txBox="1"/>
          <p:nvPr/>
        </p:nvSpPr>
        <p:spPr>
          <a:xfrm>
            <a:off x="4521402" y="111514"/>
            <a:ext cx="3149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Worked Examples</a:t>
            </a:r>
          </a:p>
        </p:txBody>
      </p:sp>
      <p:pic>
        <p:nvPicPr>
          <p:cNvPr id="7" name="Picture 2" descr="Bioinformatics">
            <a:extLst>
              <a:ext uri="{FF2B5EF4-FFF2-40B4-BE49-F238E27FC236}">
                <a16:creationId xmlns:a16="http://schemas.microsoft.com/office/drawing/2014/main" id="{B9711992-4EC2-1349-A2D4-56221763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CFCD80-2FA0-B543-A818-782EB8B7B40A}"/>
              </a:ext>
            </a:extLst>
          </p:cNvPr>
          <p:cNvSpPr txBox="1"/>
          <p:nvPr/>
        </p:nvSpPr>
        <p:spPr>
          <a:xfrm>
            <a:off x="795592" y="802887"/>
            <a:ext cx="112435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State X reference lab </a:t>
            </a:r>
            <a:r>
              <a:rPr lang="en-US" dirty="0"/>
              <a:t>in </a:t>
            </a:r>
            <a:r>
              <a:rPr lang="en-US" b="1" dirty="0"/>
              <a:t>Country Y</a:t>
            </a:r>
            <a:r>
              <a:rPr lang="en-US" dirty="0"/>
              <a:t> has a </a:t>
            </a:r>
            <a:r>
              <a:rPr lang="en-US" b="1" dirty="0"/>
              <a:t>border testing program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36 year old female </a:t>
            </a:r>
            <a:r>
              <a:rPr lang="en-US" dirty="0"/>
              <a:t>from </a:t>
            </a:r>
            <a:r>
              <a:rPr lang="en-US" b="1" dirty="0"/>
              <a:t>Canada</a:t>
            </a:r>
            <a:r>
              <a:rPr lang="en-US" dirty="0"/>
              <a:t> </a:t>
            </a:r>
            <a:r>
              <a:rPr lang="en-US" b="1" dirty="0"/>
              <a:t>visiting Country Y </a:t>
            </a:r>
            <a:r>
              <a:rPr lang="en-US" dirty="0"/>
              <a:t>tests positive for </a:t>
            </a:r>
            <a:r>
              <a:rPr lang="en-US" b="1" dirty="0"/>
              <a:t>SARS-CoV-2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NP swab </a:t>
            </a:r>
            <a:r>
              <a:rPr lang="en-US" dirty="0"/>
              <a:t>was collected on </a:t>
            </a:r>
            <a:r>
              <a:rPr lang="en-US" b="1" dirty="0"/>
              <a:t>March 16 2021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sample was sequenced by </a:t>
            </a:r>
            <a:r>
              <a:rPr lang="en-US" b="1" dirty="0"/>
              <a:t>State X reference lab </a:t>
            </a:r>
            <a:r>
              <a:rPr lang="en-US" dirty="0"/>
              <a:t>using an amplicon strategy according to the </a:t>
            </a:r>
            <a:r>
              <a:rPr lang="en-US" b="1" dirty="0"/>
              <a:t>ARTIC V4 </a:t>
            </a:r>
            <a:r>
              <a:rPr lang="en-US" dirty="0"/>
              <a:t>protocol.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consensus genome was generated </a:t>
            </a:r>
            <a:r>
              <a:rPr lang="en-US" b="1" dirty="0" err="1"/>
              <a:t>iVar</a:t>
            </a:r>
            <a:r>
              <a:rPr lang="en-US" b="1" dirty="0"/>
              <a:t> 1.3.2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97198-11AD-9E49-9450-A9A5941630C8}"/>
              </a:ext>
            </a:extLst>
          </p:cNvPr>
          <p:cNvSpPr txBox="1"/>
          <p:nvPr/>
        </p:nvSpPr>
        <p:spPr>
          <a:xfrm>
            <a:off x="1017356" y="2370715"/>
            <a:ext cx="522360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specimen collector sample ID: </a:t>
            </a:r>
            <a:r>
              <a:rPr lang="en-US" sz="1600" dirty="0">
                <a:solidFill>
                  <a:srgbClr val="FF0000"/>
                </a:solidFill>
              </a:rPr>
              <a:t>ABCD1234</a:t>
            </a:r>
          </a:p>
          <a:p>
            <a:r>
              <a:rPr lang="en-US" sz="1600" dirty="0"/>
              <a:t>sample collected by: </a:t>
            </a:r>
            <a:r>
              <a:rPr lang="en-US" sz="1600" dirty="0">
                <a:solidFill>
                  <a:srgbClr val="FF0000"/>
                </a:solidFill>
              </a:rPr>
              <a:t>State X Reference Laboratory </a:t>
            </a:r>
          </a:p>
          <a:p>
            <a:r>
              <a:rPr lang="en-US" sz="1600" dirty="0"/>
              <a:t>sequence submitted by: </a:t>
            </a:r>
            <a:r>
              <a:rPr lang="en-US" sz="1600" dirty="0">
                <a:solidFill>
                  <a:srgbClr val="FF0000"/>
                </a:solidFill>
              </a:rPr>
              <a:t>State X Reference Laboratory </a:t>
            </a:r>
          </a:p>
          <a:p>
            <a:r>
              <a:rPr lang="en-US" sz="1600" dirty="0"/>
              <a:t>sample collection date: </a:t>
            </a:r>
            <a:r>
              <a:rPr lang="en-US" sz="1600" dirty="0">
                <a:solidFill>
                  <a:srgbClr val="FF0000"/>
                </a:solidFill>
              </a:rPr>
              <a:t>2021-03-16</a:t>
            </a:r>
          </a:p>
          <a:p>
            <a:r>
              <a:rPr lang="en-US" sz="1600" dirty="0" err="1"/>
              <a:t>geo_loc</a:t>
            </a:r>
            <a:r>
              <a:rPr lang="en-US" sz="1600" dirty="0"/>
              <a:t> name (country): </a:t>
            </a:r>
            <a:r>
              <a:rPr lang="en-US" sz="1600" dirty="0">
                <a:solidFill>
                  <a:srgbClr val="FF0000"/>
                </a:solidFill>
              </a:rPr>
              <a:t>Country Y</a:t>
            </a:r>
          </a:p>
          <a:p>
            <a:r>
              <a:rPr lang="en-US" sz="1600" dirty="0" err="1"/>
              <a:t>geo_loc</a:t>
            </a:r>
            <a:r>
              <a:rPr lang="en-US" sz="1600" dirty="0"/>
              <a:t> name (state/province/territory): </a:t>
            </a:r>
            <a:r>
              <a:rPr lang="en-US" sz="1600" dirty="0">
                <a:solidFill>
                  <a:srgbClr val="FF0000"/>
                </a:solidFill>
              </a:rPr>
              <a:t>State X</a:t>
            </a:r>
          </a:p>
          <a:p>
            <a:r>
              <a:rPr lang="en-US" sz="1600" dirty="0"/>
              <a:t>purpose of sampling: </a:t>
            </a:r>
            <a:r>
              <a:rPr lang="en-US" sz="1600" dirty="0">
                <a:solidFill>
                  <a:srgbClr val="FF0000"/>
                </a:solidFill>
              </a:rPr>
              <a:t>Diagnostic testing</a:t>
            </a:r>
          </a:p>
          <a:p>
            <a:r>
              <a:rPr lang="en-US" sz="1600" dirty="0"/>
              <a:t>purpose of sampling details: </a:t>
            </a:r>
            <a:r>
              <a:rPr lang="en-US" sz="1600" dirty="0">
                <a:solidFill>
                  <a:srgbClr val="FF0000"/>
                </a:solidFill>
              </a:rPr>
              <a:t>Not Provided</a:t>
            </a:r>
          </a:p>
          <a:p>
            <a:r>
              <a:rPr lang="en-US" sz="1600" dirty="0"/>
              <a:t>purpose of sequencing: </a:t>
            </a:r>
            <a:r>
              <a:rPr lang="en-US" sz="1600" dirty="0">
                <a:solidFill>
                  <a:srgbClr val="FF0000"/>
                </a:solidFill>
              </a:rPr>
              <a:t>Travel-associated surveillance</a:t>
            </a:r>
          </a:p>
          <a:p>
            <a:r>
              <a:rPr lang="en-US" sz="1600" dirty="0"/>
              <a:t>purpose of sequencing details: </a:t>
            </a:r>
            <a:r>
              <a:rPr lang="en-US" sz="1600" dirty="0">
                <a:solidFill>
                  <a:srgbClr val="FF0000"/>
                </a:solidFill>
              </a:rPr>
              <a:t>border testing program</a:t>
            </a:r>
          </a:p>
          <a:p>
            <a:r>
              <a:rPr lang="en-US" sz="1600" dirty="0"/>
              <a:t>organism: </a:t>
            </a:r>
            <a:r>
              <a:rPr lang="en-US" sz="1600" dirty="0">
                <a:solidFill>
                  <a:srgbClr val="FF0000"/>
                </a:solidFill>
              </a:rPr>
              <a:t>Severe Acute Respiratory Syndrome Coronavirus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D3A6C7-BAE7-4343-9B67-57D31078C544}"/>
              </a:ext>
            </a:extLst>
          </p:cNvPr>
          <p:cNvSpPr/>
          <p:nvPr/>
        </p:nvSpPr>
        <p:spPr>
          <a:xfrm>
            <a:off x="6562353" y="2370715"/>
            <a:ext cx="49251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anatomical part: </a:t>
            </a:r>
            <a:r>
              <a:rPr lang="en-US" sz="1600" dirty="0">
                <a:solidFill>
                  <a:srgbClr val="FF0000"/>
                </a:solidFill>
              </a:rPr>
              <a:t>Nasopharynx (NP)</a:t>
            </a:r>
          </a:p>
          <a:p>
            <a:r>
              <a:rPr lang="en-US" sz="1600" dirty="0"/>
              <a:t>collection device: </a:t>
            </a:r>
            <a:r>
              <a:rPr lang="en-US" sz="1600" dirty="0">
                <a:solidFill>
                  <a:srgbClr val="FF0000"/>
                </a:solidFill>
              </a:rPr>
              <a:t>Swab</a:t>
            </a:r>
            <a:endParaRPr lang="en-US" sz="1600" dirty="0"/>
          </a:p>
          <a:p>
            <a:r>
              <a:rPr lang="en-US" sz="1600" dirty="0"/>
              <a:t>host (scientific name): </a:t>
            </a:r>
            <a:r>
              <a:rPr lang="en-US" sz="1600" dirty="0">
                <a:solidFill>
                  <a:srgbClr val="FF0000"/>
                </a:solidFill>
              </a:rPr>
              <a:t>Homo sapiens</a:t>
            </a:r>
          </a:p>
          <a:p>
            <a:r>
              <a:rPr lang="en-US" sz="1600" dirty="0"/>
              <a:t>host age: </a:t>
            </a:r>
            <a:r>
              <a:rPr lang="en-US" sz="1600" dirty="0">
                <a:solidFill>
                  <a:srgbClr val="FF0000"/>
                </a:solidFill>
              </a:rPr>
              <a:t>36</a:t>
            </a:r>
          </a:p>
          <a:p>
            <a:r>
              <a:rPr lang="en-US" sz="1600" dirty="0"/>
              <a:t>host age unit: </a:t>
            </a:r>
            <a:r>
              <a:rPr lang="en-US" sz="1600" dirty="0">
                <a:solidFill>
                  <a:srgbClr val="FF0000"/>
                </a:solidFill>
              </a:rPr>
              <a:t>year</a:t>
            </a:r>
          </a:p>
          <a:p>
            <a:r>
              <a:rPr lang="en-US" sz="1600" dirty="0"/>
              <a:t>host gender: </a:t>
            </a:r>
            <a:r>
              <a:rPr lang="en-US" sz="1600" dirty="0">
                <a:solidFill>
                  <a:srgbClr val="FF0000"/>
                </a:solidFill>
              </a:rPr>
              <a:t>Female</a:t>
            </a:r>
          </a:p>
          <a:p>
            <a:r>
              <a:rPr lang="en-CA" sz="1600" dirty="0"/>
              <a:t>host residence </a:t>
            </a:r>
            <a:r>
              <a:rPr lang="en-CA" sz="1600" dirty="0" err="1"/>
              <a:t>geo_loc</a:t>
            </a:r>
            <a:r>
              <a:rPr lang="en-CA" sz="1600" dirty="0"/>
              <a:t> name (country): </a:t>
            </a:r>
            <a:r>
              <a:rPr lang="en-CA" sz="1600" dirty="0">
                <a:solidFill>
                  <a:srgbClr val="FF0000"/>
                </a:solidFill>
              </a:rPr>
              <a:t>Canada</a:t>
            </a:r>
          </a:p>
          <a:p>
            <a:r>
              <a:rPr lang="en-CA" sz="1600" dirty="0"/>
              <a:t>travel history: </a:t>
            </a:r>
            <a:r>
              <a:rPr lang="en-CA" sz="1600" dirty="0">
                <a:solidFill>
                  <a:srgbClr val="FF0000"/>
                </a:solidFill>
              </a:rPr>
              <a:t>individual travelled directly from Canada</a:t>
            </a:r>
          </a:p>
          <a:p>
            <a:r>
              <a:rPr lang="en-CA" sz="1600" dirty="0"/>
              <a:t>amplicon </a:t>
            </a:r>
            <a:r>
              <a:rPr lang="en-CA" sz="1600" dirty="0" err="1"/>
              <a:t>pcr</a:t>
            </a:r>
            <a:r>
              <a:rPr lang="en-CA" sz="1600" dirty="0"/>
              <a:t> primer scheme: </a:t>
            </a:r>
            <a:r>
              <a:rPr lang="en-CA" sz="1600" dirty="0">
                <a:solidFill>
                  <a:srgbClr val="FF0000"/>
                </a:solidFill>
              </a:rPr>
              <a:t>ARTIC V4</a:t>
            </a:r>
          </a:p>
          <a:p>
            <a:r>
              <a:rPr lang="en-CA" sz="1600" dirty="0"/>
              <a:t>amplicon size: </a:t>
            </a:r>
            <a:r>
              <a:rPr lang="en-CA" sz="1600" dirty="0">
                <a:solidFill>
                  <a:srgbClr val="FF0000"/>
                </a:solidFill>
              </a:rPr>
              <a:t>400bp</a:t>
            </a:r>
          </a:p>
          <a:p>
            <a:r>
              <a:rPr lang="en-CA" sz="1600" dirty="0"/>
              <a:t>consensus sequence software name: </a:t>
            </a:r>
            <a:r>
              <a:rPr lang="en-CA" sz="1600" dirty="0" err="1">
                <a:solidFill>
                  <a:srgbClr val="FF0000"/>
                </a:solidFill>
              </a:rPr>
              <a:t>iVar</a:t>
            </a:r>
            <a:endParaRPr lang="en-CA" sz="1600" dirty="0">
              <a:solidFill>
                <a:srgbClr val="FF0000"/>
              </a:solidFill>
            </a:endParaRPr>
          </a:p>
          <a:p>
            <a:r>
              <a:rPr lang="en-CA" sz="1600" dirty="0"/>
              <a:t>consensus sequence software version: </a:t>
            </a:r>
            <a:r>
              <a:rPr lang="en-CA" sz="1600" dirty="0">
                <a:solidFill>
                  <a:srgbClr val="FF0000"/>
                </a:solidFill>
              </a:rPr>
              <a:t>1.3.2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82C12-381D-3047-93D0-CD86EF0A2FD1}"/>
              </a:ext>
            </a:extLst>
          </p:cNvPr>
          <p:cNvSpPr txBox="1"/>
          <p:nvPr/>
        </p:nvSpPr>
        <p:spPr>
          <a:xfrm>
            <a:off x="1216296" y="5190822"/>
            <a:ext cx="20873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*Null values:</a:t>
            </a:r>
          </a:p>
          <a:p>
            <a:pPr lvl="1"/>
            <a:r>
              <a:rPr lang="en-US" sz="1600" dirty="0"/>
              <a:t>Missing</a:t>
            </a:r>
          </a:p>
          <a:p>
            <a:pPr lvl="1"/>
            <a:r>
              <a:rPr lang="en-US" sz="1600" dirty="0"/>
              <a:t>Not Applicable</a:t>
            </a:r>
          </a:p>
          <a:p>
            <a:pPr lvl="1"/>
            <a:r>
              <a:rPr lang="en-US" sz="1600" dirty="0"/>
              <a:t>Not Collected</a:t>
            </a:r>
          </a:p>
          <a:p>
            <a:pPr lvl="1"/>
            <a:r>
              <a:rPr lang="en-US" sz="1600" dirty="0"/>
              <a:t>Not Provided</a:t>
            </a:r>
          </a:p>
          <a:p>
            <a:pPr lvl="1"/>
            <a:r>
              <a:rPr lang="en-US" sz="1600" dirty="0"/>
              <a:t>Restricted Access</a:t>
            </a:r>
          </a:p>
        </p:txBody>
      </p:sp>
    </p:spTree>
    <p:extLst>
      <p:ext uri="{BB962C8B-B14F-4D97-AF65-F5344CB8AC3E}">
        <p14:creationId xmlns:p14="http://schemas.microsoft.com/office/powerpoint/2010/main" val="145253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D7E03-496E-4F40-95DC-585B2A39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3127" y="6356350"/>
            <a:ext cx="2743200" cy="365125"/>
          </a:xfrm>
        </p:spPr>
        <p:txBody>
          <a:bodyPr/>
          <a:lstStyle/>
          <a:p>
            <a:fld id="{BE494C81-B709-8242-8294-6B7E14A0B44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F90AC-2D0F-7C41-8275-D1B54368C9A8}"/>
              </a:ext>
            </a:extLst>
          </p:cNvPr>
          <p:cNvSpPr txBox="1"/>
          <p:nvPr/>
        </p:nvSpPr>
        <p:spPr>
          <a:xfrm>
            <a:off x="4521402" y="111514"/>
            <a:ext cx="3149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Worked Examples</a:t>
            </a:r>
          </a:p>
        </p:txBody>
      </p:sp>
      <p:pic>
        <p:nvPicPr>
          <p:cNvPr id="7" name="Picture 2" descr="Bioinformatics">
            <a:extLst>
              <a:ext uri="{FF2B5EF4-FFF2-40B4-BE49-F238E27FC236}">
                <a16:creationId xmlns:a16="http://schemas.microsoft.com/office/drawing/2014/main" id="{B9711992-4EC2-1349-A2D4-562217631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450409-05C5-DE4A-88B7-1CA0F7BDDA11}"/>
              </a:ext>
            </a:extLst>
          </p:cNvPr>
          <p:cNvSpPr txBox="1"/>
          <p:nvPr/>
        </p:nvSpPr>
        <p:spPr>
          <a:xfrm>
            <a:off x="795592" y="802887"/>
            <a:ext cx="9798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State X reference lab </a:t>
            </a:r>
            <a:r>
              <a:rPr lang="en-US" dirty="0"/>
              <a:t>in </a:t>
            </a:r>
            <a:r>
              <a:rPr lang="en-US" b="1" dirty="0"/>
              <a:t>Country Y</a:t>
            </a:r>
            <a:r>
              <a:rPr lang="en-US" dirty="0"/>
              <a:t> in investigating an </a:t>
            </a:r>
            <a:r>
              <a:rPr lang="en-US" b="1" dirty="0"/>
              <a:t>outbreak</a:t>
            </a:r>
            <a:r>
              <a:rPr lang="en-US" dirty="0"/>
              <a:t> at </a:t>
            </a:r>
            <a:r>
              <a:rPr lang="en-US" b="1" dirty="0"/>
              <a:t>Hospital Z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previously </a:t>
            </a:r>
            <a:r>
              <a:rPr lang="en-US" b="1" dirty="0"/>
              <a:t>vaccinated</a:t>
            </a:r>
            <a:r>
              <a:rPr lang="en-US" dirty="0"/>
              <a:t> individual (</a:t>
            </a:r>
            <a:r>
              <a:rPr lang="en-US" b="1" dirty="0"/>
              <a:t>one dose AZ, Feb 1 2021</a:t>
            </a:r>
            <a:r>
              <a:rPr lang="en-US" dirty="0"/>
              <a:t>) tests positive for SARS-CoV-2, with a diagnostic PCR </a:t>
            </a:r>
            <a:r>
              <a:rPr lang="en-US" b="1" dirty="0"/>
              <a:t>CT value of 23 (E gene)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sample was sequenced by State X reference lab using an </a:t>
            </a:r>
            <a:r>
              <a:rPr lang="en-US" b="1" dirty="0"/>
              <a:t>Illumina </a:t>
            </a:r>
            <a:r>
              <a:rPr lang="en-US" b="1" dirty="0" err="1"/>
              <a:t>MiSeq</a:t>
            </a:r>
            <a:r>
              <a:rPr lang="en-US" dirty="0"/>
              <a:t> (</a:t>
            </a:r>
            <a:r>
              <a:rPr lang="en-US" b="1" dirty="0"/>
              <a:t>Illumina prep kit</a:t>
            </a:r>
            <a:r>
              <a:rPr lang="en-US" dirty="0"/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sequence data was </a:t>
            </a:r>
            <a:r>
              <a:rPr lang="en-US" b="1" dirty="0"/>
              <a:t>filtered, processed and </a:t>
            </a:r>
            <a:r>
              <a:rPr lang="en-US" b="1" dirty="0" err="1"/>
              <a:t>dehosted</a:t>
            </a:r>
            <a:r>
              <a:rPr lang="en-US" b="1" dirty="0"/>
              <a:t> </a:t>
            </a:r>
            <a:r>
              <a:rPr lang="en-US" dirty="0"/>
              <a:t>using the </a:t>
            </a:r>
            <a:r>
              <a:rPr lang="en-US" b="1" dirty="0"/>
              <a:t>SIGNAL pipeline</a:t>
            </a:r>
            <a:r>
              <a:rPr lang="en-US" dirty="0"/>
              <a:t>. The consensus genome was generated using </a:t>
            </a:r>
            <a:r>
              <a:rPr lang="en-US" b="1" dirty="0" err="1"/>
              <a:t>FreeBayes</a:t>
            </a:r>
            <a:r>
              <a:rPr lang="en-US" b="1" dirty="0"/>
              <a:t> 1.2.3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Pangolin</a:t>
            </a:r>
            <a:r>
              <a:rPr lang="en-US" dirty="0"/>
              <a:t>, the genome was identified as a </a:t>
            </a:r>
            <a:r>
              <a:rPr lang="en-US" b="1" dirty="0"/>
              <a:t>Delta VOC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12129-0859-9840-B601-2A24177E9524}"/>
              </a:ext>
            </a:extLst>
          </p:cNvPr>
          <p:cNvSpPr txBox="1"/>
          <p:nvPr/>
        </p:nvSpPr>
        <p:spPr>
          <a:xfrm>
            <a:off x="486635" y="2974879"/>
            <a:ext cx="5351786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specimen collector sample ID: </a:t>
            </a:r>
            <a:r>
              <a:rPr lang="en-US" sz="1400" dirty="0">
                <a:solidFill>
                  <a:srgbClr val="FF0000"/>
                </a:solidFill>
              </a:rPr>
              <a:t>ABCD1234</a:t>
            </a:r>
          </a:p>
          <a:p>
            <a:r>
              <a:rPr lang="en-US" sz="1400" dirty="0"/>
              <a:t>sample collected by: </a:t>
            </a:r>
            <a:r>
              <a:rPr lang="en-US" sz="1400" dirty="0">
                <a:solidFill>
                  <a:srgbClr val="FF0000"/>
                </a:solidFill>
              </a:rPr>
              <a:t>State X Reference Laboratory </a:t>
            </a:r>
          </a:p>
          <a:p>
            <a:r>
              <a:rPr lang="en-US" sz="1400" dirty="0"/>
              <a:t>sequence submitted by: </a:t>
            </a:r>
            <a:r>
              <a:rPr lang="en-US" sz="1400" dirty="0">
                <a:solidFill>
                  <a:srgbClr val="FF0000"/>
                </a:solidFill>
              </a:rPr>
              <a:t>State X Reference Laboratory </a:t>
            </a:r>
          </a:p>
          <a:p>
            <a:r>
              <a:rPr lang="en-US" sz="1400" dirty="0" err="1"/>
              <a:t>geo_loc</a:t>
            </a:r>
            <a:r>
              <a:rPr lang="en-US" sz="1400" dirty="0"/>
              <a:t> name (country): </a:t>
            </a:r>
            <a:r>
              <a:rPr lang="en-US" sz="1400" dirty="0">
                <a:solidFill>
                  <a:srgbClr val="FF0000"/>
                </a:solidFill>
              </a:rPr>
              <a:t>Country Y</a:t>
            </a:r>
          </a:p>
          <a:p>
            <a:r>
              <a:rPr lang="en-US" sz="1400" dirty="0" err="1"/>
              <a:t>geo_loc</a:t>
            </a:r>
            <a:r>
              <a:rPr lang="en-US" sz="1400" dirty="0"/>
              <a:t> name (state/province/territory): </a:t>
            </a:r>
            <a:r>
              <a:rPr lang="en-US" sz="1400" dirty="0">
                <a:solidFill>
                  <a:srgbClr val="FF0000"/>
                </a:solidFill>
              </a:rPr>
              <a:t>State X</a:t>
            </a:r>
          </a:p>
          <a:p>
            <a:r>
              <a:rPr lang="en-US" sz="1400" dirty="0"/>
              <a:t>purpose of sampling: </a:t>
            </a:r>
            <a:r>
              <a:rPr lang="en-US" sz="1400" dirty="0">
                <a:solidFill>
                  <a:srgbClr val="FF0000"/>
                </a:solidFill>
              </a:rPr>
              <a:t>Diagnostic testing</a:t>
            </a:r>
          </a:p>
          <a:p>
            <a:r>
              <a:rPr lang="en-US" sz="1400" dirty="0"/>
              <a:t>purpose of sequencing: </a:t>
            </a:r>
            <a:r>
              <a:rPr lang="en-US" sz="1400" dirty="0">
                <a:solidFill>
                  <a:srgbClr val="FF0000"/>
                </a:solidFill>
              </a:rPr>
              <a:t>Cluster/Outbreak investigation</a:t>
            </a:r>
          </a:p>
          <a:p>
            <a:r>
              <a:rPr lang="en-US" sz="1400" dirty="0"/>
              <a:t>purpose of sequencing details: </a:t>
            </a:r>
            <a:r>
              <a:rPr lang="en-US" sz="1400" dirty="0">
                <a:solidFill>
                  <a:srgbClr val="FF0000"/>
                </a:solidFill>
              </a:rPr>
              <a:t>outbreak at Hospital Z</a:t>
            </a:r>
          </a:p>
          <a:p>
            <a:r>
              <a:rPr lang="en-US" sz="1400" dirty="0"/>
              <a:t>organism: </a:t>
            </a:r>
            <a:r>
              <a:rPr lang="en-US" sz="1400" dirty="0">
                <a:solidFill>
                  <a:srgbClr val="FF0000"/>
                </a:solidFill>
              </a:rPr>
              <a:t>Severe Acute Respiratory Syndrome Coronavirus 2</a:t>
            </a:r>
          </a:p>
          <a:p>
            <a:r>
              <a:rPr lang="en-US" sz="1400" dirty="0"/>
              <a:t>host (scientific name): </a:t>
            </a:r>
            <a:r>
              <a:rPr lang="en-US" sz="1400" dirty="0">
                <a:solidFill>
                  <a:srgbClr val="FF0000"/>
                </a:solidFill>
              </a:rPr>
              <a:t>Homo sapiens</a:t>
            </a:r>
          </a:p>
          <a:p>
            <a:r>
              <a:rPr lang="en-CA" sz="1400" dirty="0"/>
              <a:t>exposure setting: </a:t>
            </a:r>
            <a:r>
              <a:rPr lang="en-CA" sz="1400" dirty="0">
                <a:solidFill>
                  <a:srgbClr val="FF0000"/>
                </a:solidFill>
              </a:rPr>
              <a:t>Hospital</a:t>
            </a:r>
          </a:p>
          <a:p>
            <a:r>
              <a:rPr lang="en-CA" sz="1400" dirty="0"/>
              <a:t>host role: </a:t>
            </a:r>
            <a:r>
              <a:rPr lang="en-CA" sz="1400" dirty="0">
                <a:solidFill>
                  <a:srgbClr val="FF0000"/>
                </a:solidFill>
              </a:rPr>
              <a:t>Patient</a:t>
            </a:r>
          </a:p>
          <a:p>
            <a:r>
              <a:rPr lang="en-CA" sz="1400" dirty="0"/>
              <a:t>host vaccination status: </a:t>
            </a:r>
            <a:r>
              <a:rPr lang="en-CA" sz="1400" dirty="0">
                <a:solidFill>
                  <a:srgbClr val="FF0000"/>
                </a:solidFill>
              </a:rPr>
              <a:t>Partially vaccinated</a:t>
            </a:r>
          </a:p>
          <a:p>
            <a:r>
              <a:rPr lang="en-CA" sz="1400" dirty="0"/>
              <a:t>vaccine name: </a:t>
            </a:r>
            <a:r>
              <a:rPr lang="en-CA" sz="1400" dirty="0">
                <a:solidFill>
                  <a:srgbClr val="FF0000"/>
                </a:solidFill>
              </a:rPr>
              <a:t>AstraZeneca COVISHIELD COVID-19 vaccine (ChAdOx1-S)</a:t>
            </a:r>
          </a:p>
          <a:p>
            <a:r>
              <a:rPr lang="en-CA" sz="1400" dirty="0"/>
              <a:t>number of vaccine doses received: </a:t>
            </a:r>
            <a:r>
              <a:rPr lang="en-CA" sz="1400" dirty="0">
                <a:solidFill>
                  <a:srgbClr val="FF0000"/>
                </a:solidFill>
              </a:rPr>
              <a:t>1</a:t>
            </a:r>
          </a:p>
          <a:p>
            <a:r>
              <a:rPr lang="en-CA" sz="1400" dirty="0"/>
              <a:t>first dose vaccination date: </a:t>
            </a:r>
            <a:r>
              <a:rPr lang="en-CA" sz="1400" dirty="0">
                <a:solidFill>
                  <a:srgbClr val="FF0000"/>
                </a:solidFill>
              </a:rPr>
              <a:t>2021-02-01</a:t>
            </a:r>
          </a:p>
          <a:p>
            <a:endParaRPr lang="en-CA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C9AF0-CD75-2F46-BC84-E2536443AF5E}"/>
              </a:ext>
            </a:extLst>
          </p:cNvPr>
          <p:cNvSpPr txBox="1"/>
          <p:nvPr/>
        </p:nvSpPr>
        <p:spPr>
          <a:xfrm>
            <a:off x="5435086" y="2974879"/>
            <a:ext cx="671799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sequencing instrument: </a:t>
            </a:r>
            <a:r>
              <a:rPr lang="en-CA" sz="1400" dirty="0">
                <a:solidFill>
                  <a:srgbClr val="FF0000"/>
                </a:solidFill>
              </a:rPr>
              <a:t>Illumina </a:t>
            </a:r>
            <a:r>
              <a:rPr lang="en-CA" sz="1400" dirty="0" err="1">
                <a:solidFill>
                  <a:srgbClr val="FF0000"/>
                </a:solidFill>
              </a:rPr>
              <a:t>MiSeq</a:t>
            </a:r>
            <a:endParaRPr lang="en-CA" sz="1400" dirty="0">
              <a:solidFill>
                <a:srgbClr val="FF0000"/>
              </a:solidFill>
            </a:endParaRPr>
          </a:p>
          <a:p>
            <a:r>
              <a:rPr lang="en-CA" sz="1400" dirty="0"/>
              <a:t>library preparation kit: </a:t>
            </a:r>
            <a:r>
              <a:rPr lang="en-CA" sz="1400" dirty="0">
                <a:solidFill>
                  <a:srgbClr val="FF0000"/>
                </a:solidFill>
              </a:rPr>
              <a:t>Illumina Prep Kit</a:t>
            </a:r>
          </a:p>
          <a:p>
            <a:r>
              <a:rPr lang="en-CA" sz="1400" dirty="0"/>
              <a:t>raw sequence data processing method: </a:t>
            </a:r>
            <a:r>
              <a:rPr lang="en-CA" sz="1400" dirty="0">
                <a:solidFill>
                  <a:srgbClr val="FF0000"/>
                </a:solidFill>
              </a:rPr>
              <a:t>https://</a:t>
            </a:r>
            <a:r>
              <a:rPr lang="en-CA" sz="1400" dirty="0" err="1">
                <a:solidFill>
                  <a:srgbClr val="FF0000"/>
                </a:solidFill>
              </a:rPr>
              <a:t>github.com</a:t>
            </a:r>
            <a:r>
              <a:rPr lang="en-CA" sz="1400" dirty="0">
                <a:solidFill>
                  <a:srgbClr val="FF0000"/>
                </a:solidFill>
              </a:rPr>
              <a:t>/</a:t>
            </a:r>
            <a:r>
              <a:rPr lang="en-CA" sz="1400" dirty="0" err="1">
                <a:solidFill>
                  <a:srgbClr val="FF0000"/>
                </a:solidFill>
              </a:rPr>
              <a:t>phac-nml</a:t>
            </a:r>
            <a:r>
              <a:rPr lang="en-CA" sz="1400" dirty="0">
                <a:solidFill>
                  <a:srgbClr val="FF0000"/>
                </a:solidFill>
              </a:rPr>
              <a:t>/covid-19-signal-nml</a:t>
            </a:r>
          </a:p>
          <a:p>
            <a:r>
              <a:rPr lang="en-CA" sz="1400" dirty="0" err="1"/>
              <a:t>dehosting</a:t>
            </a:r>
            <a:r>
              <a:rPr lang="en-CA" sz="1400" dirty="0"/>
              <a:t> method: </a:t>
            </a:r>
            <a:r>
              <a:rPr lang="en-CA" sz="1400" dirty="0">
                <a:solidFill>
                  <a:srgbClr val="FF0000"/>
                </a:solidFill>
              </a:rPr>
              <a:t>https://</a:t>
            </a:r>
            <a:r>
              <a:rPr lang="en-CA" sz="1400" dirty="0" err="1">
                <a:solidFill>
                  <a:srgbClr val="FF0000"/>
                </a:solidFill>
              </a:rPr>
              <a:t>github.com</a:t>
            </a:r>
            <a:r>
              <a:rPr lang="en-CA" sz="1400" dirty="0">
                <a:solidFill>
                  <a:srgbClr val="FF0000"/>
                </a:solidFill>
              </a:rPr>
              <a:t>/</a:t>
            </a:r>
            <a:r>
              <a:rPr lang="en-CA" sz="1400" dirty="0" err="1">
                <a:solidFill>
                  <a:srgbClr val="FF0000"/>
                </a:solidFill>
              </a:rPr>
              <a:t>phac-nml</a:t>
            </a:r>
            <a:r>
              <a:rPr lang="en-CA" sz="1400" dirty="0">
                <a:solidFill>
                  <a:srgbClr val="FF0000"/>
                </a:solidFill>
              </a:rPr>
              <a:t>/covid-19-signal-nml</a:t>
            </a:r>
          </a:p>
          <a:p>
            <a:r>
              <a:rPr lang="en-CA" sz="1400" dirty="0"/>
              <a:t>consensus sequence software name: </a:t>
            </a:r>
            <a:r>
              <a:rPr lang="en-CA" sz="1400" dirty="0" err="1">
                <a:solidFill>
                  <a:srgbClr val="FF0000"/>
                </a:solidFill>
              </a:rPr>
              <a:t>FreeBayes</a:t>
            </a:r>
            <a:endParaRPr lang="en-CA" sz="1400" dirty="0">
              <a:solidFill>
                <a:srgbClr val="FF0000"/>
              </a:solidFill>
            </a:endParaRPr>
          </a:p>
          <a:p>
            <a:r>
              <a:rPr lang="en-CA" sz="1400" dirty="0"/>
              <a:t>consensus sequence software version: </a:t>
            </a:r>
            <a:r>
              <a:rPr lang="en-CA" sz="1400" dirty="0">
                <a:solidFill>
                  <a:srgbClr val="FF0000"/>
                </a:solidFill>
              </a:rPr>
              <a:t>1.2.3</a:t>
            </a:r>
          </a:p>
          <a:p>
            <a:r>
              <a:rPr lang="en-US" sz="1400" dirty="0"/>
              <a:t>lineage/clade name: </a:t>
            </a:r>
            <a:r>
              <a:rPr lang="en-US" sz="1400" dirty="0">
                <a:solidFill>
                  <a:srgbClr val="FF0000"/>
                </a:solidFill>
              </a:rPr>
              <a:t>B.1.617.2</a:t>
            </a:r>
          </a:p>
          <a:p>
            <a:r>
              <a:rPr lang="en-US" sz="1400" dirty="0"/>
              <a:t>lineage/clade analysis software name: </a:t>
            </a:r>
            <a:r>
              <a:rPr lang="en-US" sz="1400" dirty="0">
                <a:solidFill>
                  <a:srgbClr val="FF0000"/>
                </a:solidFill>
              </a:rPr>
              <a:t>Pangolin</a:t>
            </a:r>
          </a:p>
          <a:p>
            <a:r>
              <a:rPr lang="en-US" sz="1400" dirty="0"/>
              <a:t>lineage/clade analysis software version: </a:t>
            </a:r>
            <a:r>
              <a:rPr lang="en-US" sz="1400" dirty="0">
                <a:solidFill>
                  <a:srgbClr val="FF0000"/>
                </a:solidFill>
              </a:rPr>
              <a:t>3.1.4</a:t>
            </a:r>
          </a:p>
          <a:p>
            <a:r>
              <a:rPr lang="en-US" sz="1400" dirty="0"/>
              <a:t>variant designation:</a:t>
            </a:r>
            <a:r>
              <a:rPr lang="en-US" sz="1400" dirty="0">
                <a:solidFill>
                  <a:srgbClr val="FF0000"/>
                </a:solidFill>
              </a:rPr>
              <a:t> Variant of Concern (VOC)</a:t>
            </a:r>
          </a:p>
          <a:p>
            <a:r>
              <a:rPr lang="en-US" sz="1400" dirty="0"/>
              <a:t>gene name 1: </a:t>
            </a:r>
            <a:r>
              <a:rPr lang="en-US" sz="1400" dirty="0">
                <a:solidFill>
                  <a:srgbClr val="FF0000"/>
                </a:solidFill>
              </a:rPr>
              <a:t>E gene (orf4)</a:t>
            </a:r>
          </a:p>
          <a:p>
            <a:r>
              <a:rPr lang="en-US" sz="1400" dirty="0"/>
              <a:t>diagnostic </a:t>
            </a:r>
            <a:r>
              <a:rPr lang="en-US" sz="1400" dirty="0" err="1"/>
              <a:t>pcr</a:t>
            </a:r>
            <a:r>
              <a:rPr lang="en-US" sz="1400" dirty="0"/>
              <a:t> Ct value 1: </a:t>
            </a:r>
            <a:r>
              <a:rPr lang="en-US" sz="1400" dirty="0">
                <a:solidFill>
                  <a:srgbClr val="FF0000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15458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0717A-DF22-A24C-B601-7CCF7031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8" y="831486"/>
            <a:ext cx="8714443" cy="4234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BC73F5-C4AE-1B46-B72E-1ED8FA532DE7}"/>
              </a:ext>
            </a:extLst>
          </p:cNvPr>
          <p:cNvSpPr txBox="1"/>
          <p:nvPr/>
        </p:nvSpPr>
        <p:spPr>
          <a:xfrm>
            <a:off x="601894" y="6237508"/>
            <a:ext cx="595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www.protocols.io</a:t>
            </a:r>
            <a:r>
              <a:rPr lang="en-US" sz="2400" dirty="0"/>
              <a:t>/workspaces/pha4ge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03537-6D36-E043-BD96-6E9B0261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8521" y="6334048"/>
            <a:ext cx="2743200" cy="365125"/>
          </a:xfrm>
        </p:spPr>
        <p:txBody>
          <a:bodyPr/>
          <a:lstStyle/>
          <a:p>
            <a:fld id="{EBE38F96-19BD-3C47-A1B9-9F56F4A562A6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2" descr="Bioinformatics">
            <a:extLst>
              <a:ext uri="{FF2B5EF4-FFF2-40B4-BE49-F238E27FC236}">
                <a16:creationId xmlns:a16="http://schemas.microsoft.com/office/drawing/2014/main" id="{FDE59765-27C7-A442-A985-B9FCE57A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403F7A-53DC-974C-AD52-6F3322277257}"/>
              </a:ext>
            </a:extLst>
          </p:cNvPr>
          <p:cNvSpPr/>
          <p:nvPr/>
        </p:nvSpPr>
        <p:spPr>
          <a:xfrm>
            <a:off x="8880901" y="1859340"/>
            <a:ext cx="35601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7 public repository submission protocols </a:t>
            </a:r>
            <a:r>
              <a:rPr lang="en-US" sz="2400" dirty="0"/>
              <a:t>(GISAID, NCBI, EMBL-EBI) on </a:t>
            </a:r>
            <a:r>
              <a:rPr lang="en-US" sz="2400" b="1" dirty="0" err="1"/>
              <a:t>Protocols.io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PHA4GE-adapted submission 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instructional videos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DF7B3-C59F-8144-A965-4AF18B496B88}"/>
              </a:ext>
            </a:extLst>
          </p:cNvPr>
          <p:cNvSpPr txBox="1"/>
          <p:nvPr/>
        </p:nvSpPr>
        <p:spPr>
          <a:xfrm>
            <a:off x="2656465" y="85929"/>
            <a:ext cx="7374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Protocols to mobilize harmonized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E6056-E31A-EE47-A2F6-CA11932D579B}"/>
              </a:ext>
            </a:extLst>
          </p:cNvPr>
          <p:cNvSpPr txBox="1"/>
          <p:nvPr/>
        </p:nvSpPr>
        <p:spPr>
          <a:xfrm>
            <a:off x="166458" y="5423403"/>
            <a:ext cx="12048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Different repositories have different fields, but PHA4GE helps standardize what goes into those fields.</a:t>
            </a:r>
          </a:p>
        </p:txBody>
      </p:sp>
    </p:spTree>
    <p:extLst>
      <p:ext uri="{BB962C8B-B14F-4D97-AF65-F5344CB8AC3E}">
        <p14:creationId xmlns:p14="http://schemas.microsoft.com/office/powerpoint/2010/main" val="2001930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92B1C-F25E-6541-BF16-E5AFCFCD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180" y="4141882"/>
            <a:ext cx="9558719" cy="1233383"/>
          </a:xfrm>
          <a:prstGeom prst="rect">
            <a:avLst/>
          </a:prstGeom>
        </p:spPr>
      </p:pic>
      <p:pic>
        <p:nvPicPr>
          <p:cNvPr id="5" name="Google Shape;131;p25">
            <a:extLst>
              <a:ext uri="{FF2B5EF4-FFF2-40B4-BE49-F238E27FC236}">
                <a16:creationId xmlns:a16="http://schemas.microsoft.com/office/drawing/2014/main" id="{12B91FD1-4F4E-7D4C-8A16-AFD56A9A5E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84" y="5534361"/>
            <a:ext cx="1819958" cy="72639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FEDD9-7D3D-9E4E-8746-BA6AC910FC1E}"/>
              </a:ext>
            </a:extLst>
          </p:cNvPr>
          <p:cNvSpPr txBox="1"/>
          <p:nvPr/>
        </p:nvSpPr>
        <p:spPr>
          <a:xfrm>
            <a:off x="1051943" y="149969"/>
            <a:ext cx="10154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 transformation tools: The </a:t>
            </a:r>
            <a:r>
              <a:rPr lang="en-US" sz="4000" dirty="0" err="1"/>
              <a:t>DataHarmonizer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C685D-26EF-E940-AEA4-4ED36C05E450}"/>
              </a:ext>
            </a:extLst>
          </p:cNvPr>
          <p:cNvSpPr txBox="1"/>
          <p:nvPr/>
        </p:nvSpPr>
        <p:spPr>
          <a:xfrm>
            <a:off x="2512104" y="843343"/>
            <a:ext cx="818191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Tool for data entry and 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Spreadsheet-style text editor application (PHA4GE template)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Picklists, data structure, validation, export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Guidance (reference guide), SOP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CA348-667B-DF45-9D31-C0286902DC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777298" y="6507865"/>
            <a:ext cx="269709" cy="196701"/>
          </a:xfrm>
        </p:spPr>
        <p:txBody>
          <a:bodyPr/>
          <a:lstStyle/>
          <a:p>
            <a:fld id="{86CB4B4D-7CA3-9044-876B-883B54F8677D}" type="slidenum">
              <a:rPr lang="en-CA" smtClean="0"/>
              <a:t>18</a:t>
            </a:fld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035FC2-D8E3-6C4C-B0B1-5720A2C1A6FA}"/>
              </a:ext>
            </a:extLst>
          </p:cNvPr>
          <p:cNvSpPr txBox="1"/>
          <p:nvPr/>
        </p:nvSpPr>
        <p:spPr>
          <a:xfrm>
            <a:off x="372801" y="4089605"/>
            <a:ext cx="19536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Save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Open existing file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Export to chosen format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74CFE-B46A-8A4B-BE28-050A87F1A452}"/>
              </a:ext>
            </a:extLst>
          </p:cNvPr>
          <p:cNvSpPr txBox="1"/>
          <p:nvPr/>
        </p:nvSpPr>
        <p:spPr>
          <a:xfrm>
            <a:off x="1117904" y="2696568"/>
            <a:ext cx="17393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View all fields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View required fields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Move to desired field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Automate column fill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01B455-E63C-BC40-99DA-CC023018D4F1}"/>
              </a:ext>
            </a:extLst>
          </p:cNvPr>
          <p:cNvSpPr txBox="1"/>
          <p:nvPr/>
        </p:nvSpPr>
        <p:spPr>
          <a:xfrm>
            <a:off x="2901562" y="2739319"/>
            <a:ext cx="14830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Validate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(check for errors or missing info)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EB28D-380C-0C49-A47C-E6A1264FBAB7}"/>
              </a:ext>
            </a:extLst>
          </p:cNvPr>
          <p:cNvSpPr txBox="1"/>
          <p:nvPr/>
        </p:nvSpPr>
        <p:spPr>
          <a:xfrm>
            <a:off x="5387827" y="2697546"/>
            <a:ext cx="14830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Double click on field labels for guidance on how to fill them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FAE01F8-8AA5-684F-AB9F-74F6F57B4624}"/>
              </a:ext>
            </a:extLst>
          </p:cNvPr>
          <p:cNvCxnSpPr>
            <a:cxnSpLocks/>
          </p:cNvCxnSpPr>
          <p:nvPr/>
        </p:nvCxnSpPr>
        <p:spPr>
          <a:xfrm>
            <a:off x="3797831" y="3576616"/>
            <a:ext cx="0" cy="52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2CDBEA-F2CF-144D-817B-6473B2B74D4F}"/>
              </a:ext>
            </a:extLst>
          </p:cNvPr>
          <p:cNvCxnSpPr>
            <a:cxnSpLocks/>
          </p:cNvCxnSpPr>
          <p:nvPr/>
        </p:nvCxnSpPr>
        <p:spPr>
          <a:xfrm>
            <a:off x="2633281" y="3716528"/>
            <a:ext cx="316087" cy="37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64D14A6-0C5E-3342-95F0-E697BEF1381B}"/>
              </a:ext>
            </a:extLst>
          </p:cNvPr>
          <p:cNvCxnSpPr>
            <a:cxnSpLocks/>
          </p:cNvCxnSpPr>
          <p:nvPr/>
        </p:nvCxnSpPr>
        <p:spPr>
          <a:xfrm flipH="1">
            <a:off x="5930900" y="3651653"/>
            <a:ext cx="1" cy="1366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C9C5C0-E8AE-7B4B-A72D-19BC0FEDDDCF}"/>
              </a:ext>
            </a:extLst>
          </p:cNvPr>
          <p:cNvCxnSpPr>
            <a:cxnSpLocks/>
          </p:cNvCxnSpPr>
          <p:nvPr/>
        </p:nvCxnSpPr>
        <p:spPr>
          <a:xfrm>
            <a:off x="1650380" y="4305739"/>
            <a:ext cx="6092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FDFA074-63D6-7545-87E6-4B2D88673721}"/>
              </a:ext>
            </a:extLst>
          </p:cNvPr>
          <p:cNvSpPr txBox="1"/>
          <p:nvPr/>
        </p:nvSpPr>
        <p:spPr>
          <a:xfrm>
            <a:off x="4301829" y="2750690"/>
            <a:ext cx="10478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Learn your way around the system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34B3EC-4893-D446-B8A4-D22414477219}"/>
              </a:ext>
            </a:extLst>
          </p:cNvPr>
          <p:cNvCxnSpPr>
            <a:cxnSpLocks/>
          </p:cNvCxnSpPr>
          <p:nvPr/>
        </p:nvCxnSpPr>
        <p:spPr>
          <a:xfrm flipH="1">
            <a:off x="4467906" y="3532067"/>
            <a:ext cx="298444" cy="578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Bioinformatics">
            <a:extLst>
              <a:ext uri="{FF2B5EF4-FFF2-40B4-BE49-F238E27FC236}">
                <a16:creationId xmlns:a16="http://schemas.microsoft.com/office/drawing/2014/main" id="{92449959-E24F-4E45-9F40-5CA468D02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8E9DB-07C0-834D-AC64-C2615CA76082}"/>
              </a:ext>
            </a:extLst>
          </p:cNvPr>
          <p:cNvSpPr/>
          <p:nvPr/>
        </p:nvSpPr>
        <p:spPr>
          <a:xfrm>
            <a:off x="238905" y="6414487"/>
            <a:ext cx="78568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/Public-Health-Bioinformatics/</a:t>
            </a:r>
            <a:r>
              <a:rPr lang="en-US" sz="1400" dirty="0" err="1"/>
              <a:t>DataHarmonizer</a:t>
            </a:r>
            <a:r>
              <a:rPr lang="en-US" sz="1400" dirty="0"/>
              <a:t>/wiki/PHA4GE-SARS-CoV-2-Template</a:t>
            </a:r>
          </a:p>
        </p:txBody>
      </p:sp>
    </p:spTree>
    <p:extLst>
      <p:ext uri="{BB962C8B-B14F-4D97-AF65-F5344CB8AC3E}">
        <p14:creationId xmlns:p14="http://schemas.microsoft.com/office/powerpoint/2010/main" val="367951246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6FCFA-30CD-724E-8901-FCF1D35E25E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781043" y="6451720"/>
            <a:ext cx="269709" cy="196701"/>
          </a:xfrm>
        </p:spPr>
        <p:txBody>
          <a:bodyPr/>
          <a:lstStyle/>
          <a:p>
            <a:fld id="{86CB4B4D-7CA3-9044-876B-883B54F8677D}" type="slidenum">
              <a:rPr lang="en-CA" smtClean="0"/>
              <a:t>19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C34307-9A98-7248-BABB-F3769DAD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6" y="1481253"/>
            <a:ext cx="11411415" cy="1691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EF772-E92D-3146-B68A-510EAE37A0D3}"/>
              </a:ext>
            </a:extLst>
          </p:cNvPr>
          <p:cNvSpPr txBox="1"/>
          <p:nvPr/>
        </p:nvSpPr>
        <p:spPr>
          <a:xfrm>
            <a:off x="1051943" y="149969"/>
            <a:ext cx="10154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 transformation tools: The </a:t>
            </a:r>
            <a:r>
              <a:rPr lang="en-US" sz="4000" dirty="0" err="1"/>
              <a:t>DataHarmonizer</a:t>
            </a:r>
            <a:endParaRPr lang="en-US" sz="4000" dirty="0"/>
          </a:p>
        </p:txBody>
      </p:sp>
      <p:pic>
        <p:nvPicPr>
          <p:cNvPr id="9" name="Google Shape;131;p25">
            <a:extLst>
              <a:ext uri="{FF2B5EF4-FFF2-40B4-BE49-F238E27FC236}">
                <a16:creationId xmlns:a16="http://schemas.microsoft.com/office/drawing/2014/main" id="{AC0D5AF9-75AA-5B42-B4D6-30262AC06B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84" y="5534361"/>
            <a:ext cx="1819958" cy="72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Bioinformatics">
            <a:extLst>
              <a:ext uri="{FF2B5EF4-FFF2-40B4-BE49-F238E27FC236}">
                <a16:creationId xmlns:a16="http://schemas.microsoft.com/office/drawing/2014/main" id="{2A8A8A8D-1006-A047-9DFB-36776127A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B3F71D-1E9D-524E-B0D1-B84A9889028B}"/>
              </a:ext>
            </a:extLst>
          </p:cNvPr>
          <p:cNvSpPr/>
          <p:nvPr/>
        </p:nvSpPr>
        <p:spPr>
          <a:xfrm>
            <a:off x="238905" y="6414487"/>
            <a:ext cx="78568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/Public-Health-Bioinformatics/</a:t>
            </a:r>
            <a:r>
              <a:rPr lang="en-US" sz="1400" dirty="0" err="1"/>
              <a:t>DataHarmonizer</a:t>
            </a:r>
            <a:r>
              <a:rPr lang="en-US" sz="1400" dirty="0"/>
              <a:t>/wiki/PHA4GE-SARS-CoV-2-Template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48952-EBE7-574A-B1AF-F410AE3560AC}"/>
              </a:ext>
            </a:extLst>
          </p:cNvPr>
          <p:cNvSpPr txBox="1"/>
          <p:nvPr/>
        </p:nvSpPr>
        <p:spPr>
          <a:xfrm>
            <a:off x="901413" y="3437755"/>
            <a:ext cx="10680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Enter data once, export in different submission formats i.e. GISAID and NCBI (</a:t>
            </a:r>
            <a:r>
              <a:rPr lang="en-US" sz="2400" dirty="0" err="1"/>
              <a:t>BioSample</a:t>
            </a:r>
            <a:r>
              <a:rPr lang="en-US" sz="2400" dirty="0"/>
              <a:t>, SRA, GenBank)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Complementary to </a:t>
            </a:r>
            <a:r>
              <a:rPr lang="en-US" sz="2400" b="1" dirty="0" err="1"/>
              <a:t>multiSub</a:t>
            </a:r>
            <a:r>
              <a:rPr lang="en-US" sz="2400" dirty="0"/>
              <a:t> (interchange between submission formats)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maximilianh</a:t>
            </a:r>
            <a:r>
              <a:rPr lang="en-US" sz="2400" dirty="0"/>
              <a:t>/</a:t>
            </a:r>
            <a:r>
              <a:rPr lang="en-US" sz="2400" dirty="0" err="1"/>
              <a:t>multiSub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21020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BD984-251E-494F-8498-CA4C45BC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976" y="6356350"/>
            <a:ext cx="2743200" cy="365125"/>
          </a:xfrm>
        </p:spPr>
        <p:txBody>
          <a:bodyPr/>
          <a:lstStyle/>
          <a:p>
            <a:fld id="{CA051C9F-B8BE-AE4A-8733-AFA4448A0C4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025C8B-DC7A-AD4C-96DF-8E6726B21B46}"/>
              </a:ext>
            </a:extLst>
          </p:cNvPr>
          <p:cNvSpPr txBox="1"/>
          <p:nvPr/>
        </p:nvSpPr>
        <p:spPr>
          <a:xfrm>
            <a:off x="5062653" y="22302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A3DB5-F9C6-E944-A1C6-427F9CF60553}"/>
              </a:ext>
            </a:extLst>
          </p:cNvPr>
          <p:cNvSpPr txBox="1"/>
          <p:nvPr/>
        </p:nvSpPr>
        <p:spPr>
          <a:xfrm>
            <a:off x="1666998" y="969716"/>
            <a:ext cx="9774511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Challenges associated with genomics contextual data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Data standards: solutions for harmonization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PHA4GE SARS-CoV-2 specification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Resources for putting standards into practice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Data stewardship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Wrap up &amp; links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2" descr="Bioinformatics">
            <a:extLst>
              <a:ext uri="{FF2B5EF4-FFF2-40B4-BE49-F238E27FC236}">
                <a16:creationId xmlns:a16="http://schemas.microsoft.com/office/drawing/2014/main" id="{BF77564F-716B-F34C-AD8E-0CD7AAC68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459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01425-BC8C-FD40-81BE-EFC5E82A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0063" y="6398309"/>
            <a:ext cx="2743200" cy="365125"/>
          </a:xfrm>
        </p:spPr>
        <p:txBody>
          <a:bodyPr/>
          <a:lstStyle/>
          <a:p>
            <a:fld id="{BE494C81-B709-8242-8294-6B7E14A0B444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357DB-D087-A849-A927-E9AC8A54656C}"/>
              </a:ext>
            </a:extLst>
          </p:cNvPr>
          <p:cNvSpPr txBox="1"/>
          <p:nvPr/>
        </p:nvSpPr>
        <p:spPr>
          <a:xfrm>
            <a:off x="1450338" y="136525"/>
            <a:ext cx="973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 stewardship: oversight and practices to ensure data is </a:t>
            </a:r>
            <a:r>
              <a:rPr lang="en-US" sz="3200" b="1" dirty="0">
                <a:solidFill>
                  <a:srgbClr val="FF0000"/>
                </a:solidFill>
              </a:rPr>
              <a:t>accessible, usable, safe, trusted.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8B417-A3CA-F04E-9549-82E7117A9EF5}"/>
              </a:ext>
            </a:extLst>
          </p:cNvPr>
          <p:cNvSpPr txBox="1"/>
          <p:nvPr/>
        </p:nvSpPr>
        <p:spPr>
          <a:xfrm>
            <a:off x="1007326" y="997619"/>
            <a:ext cx="1057496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Privacy protection (sharing):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 trust essential, loss of trust has consequences (protection, transparency)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De-identified data (no names/addresses)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 careful of 1) geographical granularity, 2) small case numbers in defined </a:t>
            </a:r>
            <a:r>
              <a:rPr lang="en-US" sz="2400" dirty="0" err="1"/>
              <a:t>geo_loc</a:t>
            </a:r>
            <a:r>
              <a:rPr lang="en-US" sz="2400" dirty="0"/>
              <a:t>/time, 3) combinations of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Age/gender often shareable, sharing of clinical/epi information may be restricted at individual level (e.g. hospitalization, exposures)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Track identifiers (chain of custody), but personal health IDs may be considered PHII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Consult privacy officer (jurisdictional policies)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/>
              <a:t>See curation SOP for details…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DD9BA-E570-7842-AF59-053321D5A96F}"/>
              </a:ext>
            </a:extLst>
          </p:cNvPr>
          <p:cNvSpPr txBox="1"/>
          <p:nvPr/>
        </p:nvSpPr>
        <p:spPr>
          <a:xfrm>
            <a:off x="354484" y="5613479"/>
            <a:ext cx="72440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Contextual data can provide critical information in investigations of life or death situations. </a:t>
            </a:r>
          </a:p>
          <a:p>
            <a:r>
              <a:rPr lang="en-US" sz="1400" b="1" i="1" dirty="0">
                <a:solidFill>
                  <a:srgbClr val="FF0000"/>
                </a:solidFill>
              </a:rPr>
              <a:t>Please consider when evaluating privacy concerns (see GA4GH’s Human rights argument for prioritizing sharing).</a:t>
            </a:r>
          </a:p>
          <a:p>
            <a:r>
              <a:rPr lang="en-US" sz="1200" dirty="0"/>
              <a:t>https://www.ga4gh.org/genomic-data-toolkit/regulatory-ethics-toolkit/framework-for-responsible-sharing-of-genomic-and-health-related-data/</a:t>
            </a:r>
          </a:p>
        </p:txBody>
      </p:sp>
      <p:pic>
        <p:nvPicPr>
          <p:cNvPr id="6" name="Picture 2" descr="Bioinformatics">
            <a:extLst>
              <a:ext uri="{FF2B5EF4-FFF2-40B4-BE49-F238E27FC236}">
                <a16:creationId xmlns:a16="http://schemas.microsoft.com/office/drawing/2014/main" id="{E2F24291-970C-1347-A679-E58FE70A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698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01425-BC8C-FD40-81BE-EFC5E82A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0063" y="6398309"/>
            <a:ext cx="2743200" cy="365125"/>
          </a:xfrm>
        </p:spPr>
        <p:txBody>
          <a:bodyPr/>
          <a:lstStyle/>
          <a:p>
            <a:fld id="{BE494C81-B709-8242-8294-6B7E14A0B444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357DB-D087-A849-A927-E9AC8A54656C}"/>
              </a:ext>
            </a:extLst>
          </p:cNvPr>
          <p:cNvSpPr txBox="1"/>
          <p:nvPr/>
        </p:nvSpPr>
        <p:spPr>
          <a:xfrm>
            <a:off x="1450338" y="136525"/>
            <a:ext cx="973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 stewardship: oversight and practices to ensure data is </a:t>
            </a:r>
            <a:r>
              <a:rPr lang="en-US" sz="3200" b="1" dirty="0">
                <a:solidFill>
                  <a:srgbClr val="FF0000"/>
                </a:solidFill>
              </a:rPr>
              <a:t>accessible, usable, safe, trusted</a:t>
            </a:r>
          </a:p>
        </p:txBody>
      </p:sp>
      <p:pic>
        <p:nvPicPr>
          <p:cNvPr id="6" name="Picture 2" descr="Bioinformatics">
            <a:extLst>
              <a:ext uri="{FF2B5EF4-FFF2-40B4-BE49-F238E27FC236}">
                <a16:creationId xmlns:a16="http://schemas.microsoft.com/office/drawing/2014/main" id="{E2F24291-970C-1347-A679-E58FE70A8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C6E308-2465-554E-AD5D-5163A61CA1BB}"/>
              </a:ext>
            </a:extLst>
          </p:cNvPr>
          <p:cNvSpPr txBox="1"/>
          <p:nvPr/>
        </p:nvSpPr>
        <p:spPr>
          <a:xfrm>
            <a:off x="1063473" y="1488906"/>
            <a:ext cx="105749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FAIR stewardship best practices (Wilkinson et al (2016), Nature):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Findable, Accessible, Interoperable, Reusable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Standards help preserve integrity and meaning of data (now and in future) for YOU and others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Machine-actionable </a:t>
            </a:r>
            <a:r>
              <a:rPr lang="en-US" sz="2400" dirty="0">
                <a:sym typeface="Wingdings" pitchFamily="2" charset="2"/>
              </a:rPr>
              <a:t> indexed, searchable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Formal, broadly applicable language (data standards)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EBDB6-5409-B84A-9E71-71970D9D5419}"/>
              </a:ext>
            </a:extLst>
          </p:cNvPr>
          <p:cNvSpPr txBox="1"/>
          <p:nvPr/>
        </p:nvSpPr>
        <p:spPr>
          <a:xfrm>
            <a:off x="1063472" y="4248383"/>
            <a:ext cx="10574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Security &amp; Quality: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Provenance, methods (rich details) </a:t>
            </a:r>
            <a:r>
              <a:rPr lang="en-US" sz="2400" dirty="0">
                <a:sym typeface="Wingdings" pitchFamily="2" charset="2"/>
              </a:rPr>
              <a:t> attribution, auditability, r</a:t>
            </a:r>
            <a:r>
              <a:rPr lang="en-US" sz="2400" dirty="0"/>
              <a:t>eproducibility (track methods), accountability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Contextual data may require storage with higher security than seq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Errors corrected, update as required</a:t>
            </a:r>
          </a:p>
        </p:txBody>
      </p:sp>
    </p:spTree>
    <p:extLst>
      <p:ext uri="{BB962C8B-B14F-4D97-AF65-F5344CB8AC3E}">
        <p14:creationId xmlns:p14="http://schemas.microsoft.com/office/powerpoint/2010/main" val="3601360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C2BDE-D896-4741-AE1C-485FF10B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09374"/>
            <a:ext cx="2743200" cy="365125"/>
          </a:xfrm>
        </p:spPr>
        <p:txBody>
          <a:bodyPr/>
          <a:lstStyle/>
          <a:p>
            <a:fld id="{BE494C81-B709-8242-8294-6B7E14A0B444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9E7C3-998F-AE40-9936-B697519A9659}"/>
              </a:ext>
            </a:extLst>
          </p:cNvPr>
          <p:cNvSpPr txBox="1"/>
          <p:nvPr/>
        </p:nvSpPr>
        <p:spPr>
          <a:xfrm>
            <a:off x="893387" y="222678"/>
            <a:ext cx="10587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Summary: What can the PHA4GE spec do for you?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A3B13-1D43-2F45-B4E4-EE7B4217AD22}"/>
              </a:ext>
            </a:extLst>
          </p:cNvPr>
          <p:cNvSpPr txBox="1"/>
          <p:nvPr/>
        </p:nvSpPr>
        <p:spPr>
          <a:xfrm>
            <a:off x="2726764" y="1097930"/>
            <a:ext cx="93202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Data is more interpretable by </a:t>
            </a:r>
            <a:r>
              <a:rPr lang="en-US" sz="3600" dirty="0">
                <a:solidFill>
                  <a:srgbClr val="FF0000"/>
                </a:solidFill>
              </a:rPr>
              <a:t>humans and computers 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Future-proof</a:t>
            </a:r>
            <a:r>
              <a:rPr lang="en-US" sz="3600" dirty="0"/>
              <a:t> contextual data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Harmonize and integrate data across labs/databases (</a:t>
            </a:r>
            <a:r>
              <a:rPr lang="en-US" sz="3600" dirty="0">
                <a:solidFill>
                  <a:srgbClr val="FF0000"/>
                </a:solidFill>
              </a:rPr>
              <a:t>interoperability</a:t>
            </a:r>
            <a:r>
              <a:rPr lang="en-US" sz="3600" dirty="0"/>
              <a:t>)</a:t>
            </a:r>
          </a:p>
          <a:p>
            <a:pPr marL="742950" indent="-742950">
              <a:buFont typeface="+mj-lt"/>
              <a:buAutoNum type="arabicPeriod"/>
            </a:pPr>
            <a:endParaRPr lang="en-US" sz="3600" dirty="0"/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FF0000"/>
                </a:solidFill>
              </a:rPr>
              <a:t>Tools</a:t>
            </a:r>
          </a:p>
          <a:p>
            <a:endParaRPr lang="en-US" sz="3600" dirty="0"/>
          </a:p>
        </p:txBody>
      </p:sp>
      <p:pic>
        <p:nvPicPr>
          <p:cNvPr id="3074" name="Picture 2" descr="Checkmark Symbol ✓ - How to Insert in Excel, word &amp; mac">
            <a:extLst>
              <a:ext uri="{FF2B5EF4-FFF2-40B4-BE49-F238E27FC236}">
                <a16:creationId xmlns:a16="http://schemas.microsoft.com/office/drawing/2014/main" id="{599A50FD-1074-F14D-A81F-353ED46E5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87" y="1306371"/>
            <a:ext cx="1354843" cy="9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mark Symbol ✓ - How to Insert in Excel, word &amp; mac">
            <a:extLst>
              <a:ext uri="{FF2B5EF4-FFF2-40B4-BE49-F238E27FC236}">
                <a16:creationId xmlns:a16="http://schemas.microsoft.com/office/drawing/2014/main" id="{D14D4E36-A813-4D49-9BBB-7E26FBD1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" y="2784765"/>
            <a:ext cx="1354843" cy="9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mark Symbol ✓ - How to Insert in Excel, word &amp; mac">
            <a:extLst>
              <a:ext uri="{FF2B5EF4-FFF2-40B4-BE49-F238E27FC236}">
                <a16:creationId xmlns:a16="http://schemas.microsoft.com/office/drawing/2014/main" id="{8813DC8D-129F-1E42-85AA-923E44286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79" y="4159109"/>
            <a:ext cx="1354843" cy="9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eckmark Symbol ✓ - How to Insert in Excel, word &amp; mac">
            <a:extLst>
              <a:ext uri="{FF2B5EF4-FFF2-40B4-BE49-F238E27FC236}">
                <a16:creationId xmlns:a16="http://schemas.microsoft.com/office/drawing/2014/main" id="{72745C93-4BEC-F348-8295-32627FB4D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11" y="5533453"/>
            <a:ext cx="1354843" cy="9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ioinformatics">
            <a:extLst>
              <a:ext uri="{FF2B5EF4-FFF2-40B4-BE49-F238E27FC236}">
                <a16:creationId xmlns:a16="http://schemas.microsoft.com/office/drawing/2014/main" id="{3D0965A8-6C0D-284A-9D73-6133BA4F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2A5ED0-FF6B-3A4C-8004-3C50073C8A4C}"/>
              </a:ext>
            </a:extLst>
          </p:cNvPr>
          <p:cNvSpPr txBox="1"/>
          <p:nvPr/>
        </p:nvSpPr>
        <p:spPr>
          <a:xfrm>
            <a:off x="4779745" y="117505"/>
            <a:ext cx="2129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Learn more…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BEE5E-A5FF-D045-99AC-B0B5252FBB81}"/>
              </a:ext>
            </a:extLst>
          </p:cNvPr>
          <p:cNvSpPr/>
          <p:nvPr/>
        </p:nvSpPr>
        <p:spPr>
          <a:xfrm>
            <a:off x="597251" y="3128278"/>
            <a:ext cx="8046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soundcloud.com</a:t>
            </a:r>
            <a:r>
              <a:rPr lang="en-US" dirty="0"/>
              <a:t>/</a:t>
            </a:r>
            <a:r>
              <a:rPr lang="en-US" dirty="0" err="1"/>
              <a:t>microbinfie</a:t>
            </a:r>
            <a:r>
              <a:rPr lang="en-US" dirty="0"/>
              <a:t>/26-sars-cov-2-metadata#t=0:00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E27ED-CD1A-D546-BA15-5758C748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51" y="742454"/>
            <a:ext cx="6986743" cy="2418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069113-A5E7-C54D-B880-98DD280A0E2D}"/>
              </a:ext>
            </a:extLst>
          </p:cNvPr>
          <p:cNvSpPr txBox="1"/>
          <p:nvPr/>
        </p:nvSpPr>
        <p:spPr>
          <a:xfrm>
            <a:off x="8281371" y="987375"/>
            <a:ext cx="37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Listen to episode 26 Micro </a:t>
            </a:r>
            <a:r>
              <a:rPr lang="en-US" sz="3200" dirty="0" err="1"/>
              <a:t>Binfie</a:t>
            </a:r>
            <a:r>
              <a:rPr lang="en-US" sz="3200" dirty="0"/>
              <a:t> podcast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831AA-4F1F-8947-B168-ACC41AC108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837516" y="6458036"/>
            <a:ext cx="269709" cy="196701"/>
          </a:xfrm>
        </p:spPr>
        <p:txBody>
          <a:bodyPr/>
          <a:lstStyle/>
          <a:p>
            <a:fld id="{86CB4B4D-7CA3-9044-876B-883B54F8677D}" type="slidenum">
              <a:rPr lang="en-CA" smtClean="0"/>
              <a:t>23</a:t>
            </a:fld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55FE2-1D36-444E-B2AE-A4DE446E39DF}"/>
              </a:ext>
            </a:extLst>
          </p:cNvPr>
          <p:cNvSpPr txBox="1"/>
          <p:nvPr/>
        </p:nvSpPr>
        <p:spPr>
          <a:xfrm>
            <a:off x="8411738" y="4389751"/>
            <a:ext cx="3780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Read our preprint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Update coming out soon!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67201-B51D-664F-A144-B2F159BE3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38"/>
          <a:stretch/>
        </p:blipFill>
        <p:spPr>
          <a:xfrm>
            <a:off x="509302" y="3612095"/>
            <a:ext cx="6802656" cy="28284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4C5BDF-DA7D-174D-8688-DB597E9DBDF0}"/>
              </a:ext>
            </a:extLst>
          </p:cNvPr>
          <p:cNvSpPr/>
          <p:nvPr/>
        </p:nvSpPr>
        <p:spPr>
          <a:xfrm>
            <a:off x="1112941" y="6440569"/>
            <a:ext cx="5661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www.preprints.org</a:t>
            </a:r>
            <a:r>
              <a:rPr lang="en-US" dirty="0"/>
              <a:t>/manuscript/202008.0220/v1</a:t>
            </a:r>
          </a:p>
        </p:txBody>
      </p:sp>
      <p:pic>
        <p:nvPicPr>
          <p:cNvPr id="14" name="Picture 2" descr="Bioinformatics">
            <a:extLst>
              <a:ext uri="{FF2B5EF4-FFF2-40B4-BE49-F238E27FC236}">
                <a16:creationId xmlns:a16="http://schemas.microsoft.com/office/drawing/2014/main" id="{1B90AD6C-0DD6-884B-B426-83625978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8480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82E4D-1DEC-B845-887B-5C06349B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429" y="6356350"/>
            <a:ext cx="2743200" cy="365125"/>
          </a:xfrm>
        </p:spPr>
        <p:txBody>
          <a:bodyPr/>
          <a:lstStyle/>
          <a:p>
            <a:fld id="{EBE38F96-19BD-3C47-A1B9-9F56F4A562A6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CF339-286F-9442-B631-635FA679EF9C}"/>
              </a:ext>
            </a:extLst>
          </p:cNvPr>
          <p:cNvSpPr txBox="1"/>
          <p:nvPr/>
        </p:nvSpPr>
        <p:spPr>
          <a:xfrm>
            <a:off x="1382106" y="627760"/>
            <a:ext cx="2801536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Data Structures Team</a:t>
            </a:r>
          </a:p>
          <a:p>
            <a:r>
              <a:rPr lang="en-CA" dirty="0"/>
              <a:t>Ana Ribeiro de Vasconcelos </a:t>
            </a:r>
          </a:p>
          <a:p>
            <a:r>
              <a:rPr lang="en-CA" dirty="0"/>
              <a:t>Josefina Campos </a:t>
            </a:r>
          </a:p>
          <a:p>
            <a:r>
              <a:rPr lang="en-CA" dirty="0"/>
              <a:t>Idowu </a:t>
            </a:r>
            <a:r>
              <a:rPr lang="en-CA" dirty="0" err="1"/>
              <a:t>Olawoye</a:t>
            </a:r>
            <a:r>
              <a:rPr lang="en-CA" dirty="0"/>
              <a:t> </a:t>
            </a:r>
          </a:p>
          <a:p>
            <a:r>
              <a:rPr lang="en-CA" dirty="0"/>
              <a:t>Paul </a:t>
            </a:r>
            <a:r>
              <a:rPr lang="en-CA" dirty="0" err="1"/>
              <a:t>Oluniyi</a:t>
            </a:r>
            <a:r>
              <a:rPr lang="en-CA" dirty="0"/>
              <a:t> </a:t>
            </a:r>
          </a:p>
          <a:p>
            <a:r>
              <a:rPr lang="en-CA" dirty="0"/>
              <a:t>Adam Witney </a:t>
            </a:r>
          </a:p>
          <a:p>
            <a:r>
              <a:rPr lang="en-CA" dirty="0"/>
              <a:t>Andrew Page </a:t>
            </a:r>
          </a:p>
          <a:p>
            <a:r>
              <a:rPr lang="en-CA" dirty="0"/>
              <a:t>David </a:t>
            </a:r>
            <a:r>
              <a:rPr lang="en-CA" dirty="0" err="1"/>
              <a:t>Aanensen</a:t>
            </a:r>
            <a:r>
              <a:rPr lang="en-CA" dirty="0"/>
              <a:t> </a:t>
            </a:r>
          </a:p>
          <a:p>
            <a:r>
              <a:rPr lang="en-CA" dirty="0"/>
              <a:t>Ines Mendes </a:t>
            </a:r>
          </a:p>
          <a:p>
            <a:r>
              <a:rPr lang="en-CA" dirty="0"/>
              <a:t>Emma </a:t>
            </a:r>
            <a:r>
              <a:rPr lang="en-CA" dirty="0" err="1"/>
              <a:t>Hodcroft</a:t>
            </a:r>
            <a:r>
              <a:rPr lang="en-CA" dirty="0"/>
              <a:t> </a:t>
            </a:r>
          </a:p>
          <a:p>
            <a:r>
              <a:rPr lang="en-CA" dirty="0"/>
              <a:t>Simon </a:t>
            </a:r>
            <a:r>
              <a:rPr lang="en-CA" dirty="0" err="1"/>
              <a:t>Tausch</a:t>
            </a:r>
            <a:r>
              <a:rPr lang="en-CA" dirty="0"/>
              <a:t> </a:t>
            </a:r>
          </a:p>
          <a:p>
            <a:r>
              <a:rPr lang="en-CA" dirty="0"/>
              <a:t>Allison Black </a:t>
            </a:r>
          </a:p>
          <a:p>
            <a:r>
              <a:rPr lang="en-CA" dirty="0"/>
              <a:t>Ruth </a:t>
            </a:r>
            <a:r>
              <a:rPr lang="en-CA" dirty="0" err="1"/>
              <a:t>Timme</a:t>
            </a:r>
            <a:r>
              <a:rPr lang="en-CA" dirty="0"/>
              <a:t> </a:t>
            </a:r>
          </a:p>
          <a:p>
            <a:r>
              <a:rPr lang="en-CA" dirty="0"/>
              <a:t>Greg Tyson </a:t>
            </a:r>
          </a:p>
          <a:p>
            <a:r>
              <a:rPr lang="en-CA" dirty="0"/>
              <a:t>Mike </a:t>
            </a:r>
            <a:r>
              <a:rPr lang="en-CA" dirty="0" err="1"/>
              <a:t>Feldgarden</a:t>
            </a:r>
            <a:r>
              <a:rPr lang="en-CA" dirty="0"/>
              <a:t> </a:t>
            </a:r>
          </a:p>
          <a:p>
            <a:r>
              <a:rPr lang="en-CA" dirty="0"/>
              <a:t>Lee Katz </a:t>
            </a:r>
          </a:p>
          <a:p>
            <a:r>
              <a:rPr lang="en-CA" dirty="0"/>
              <a:t>Brian </a:t>
            </a:r>
            <a:r>
              <a:rPr lang="en-CA" dirty="0" err="1"/>
              <a:t>Alcock</a:t>
            </a:r>
            <a:endParaRPr lang="en-CA" dirty="0"/>
          </a:p>
          <a:p>
            <a:r>
              <a:rPr lang="en-CA" dirty="0"/>
              <a:t>Amos </a:t>
            </a:r>
            <a:r>
              <a:rPr lang="en-CA" dirty="0" err="1"/>
              <a:t>Raphenya</a:t>
            </a:r>
            <a:r>
              <a:rPr lang="en-CA" dirty="0"/>
              <a:t> </a:t>
            </a:r>
          </a:p>
          <a:p>
            <a:r>
              <a:rPr lang="en-CA" dirty="0"/>
              <a:t>Finlay Maguire </a:t>
            </a:r>
          </a:p>
          <a:p>
            <a:r>
              <a:rPr lang="en-CA" dirty="0"/>
              <a:t>Dan </a:t>
            </a:r>
            <a:r>
              <a:rPr lang="en-CA" dirty="0" err="1"/>
              <a:t>Fornika</a:t>
            </a:r>
            <a:r>
              <a:rPr lang="en-CA" dirty="0"/>
              <a:t> </a:t>
            </a:r>
          </a:p>
          <a:p>
            <a:r>
              <a:rPr lang="en-CA" dirty="0"/>
              <a:t>Duncan </a:t>
            </a:r>
            <a:r>
              <a:rPr lang="en-CA" dirty="0" err="1"/>
              <a:t>MacCannell</a:t>
            </a:r>
            <a:br>
              <a:rPr lang="en-CA" dirty="0"/>
            </a:br>
            <a:br>
              <a:rPr lang="en-CA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911DBF-8B9F-C74D-9D33-0BA2D96EB089}"/>
              </a:ext>
            </a:extLst>
          </p:cNvPr>
          <p:cNvSpPr/>
          <p:nvPr/>
        </p:nvSpPr>
        <p:spPr>
          <a:xfrm>
            <a:off x="4760679" y="627760"/>
            <a:ext cx="29513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Specification Contributors</a:t>
            </a:r>
          </a:p>
          <a:p>
            <a:r>
              <a:rPr lang="en-CA" b="1" dirty="0"/>
              <a:t>&amp; Partners</a:t>
            </a:r>
          </a:p>
          <a:p>
            <a:r>
              <a:rPr lang="en-CA" dirty="0"/>
              <a:t>Nabil-Fareed </a:t>
            </a:r>
            <a:r>
              <a:rPr lang="en-CA" dirty="0" err="1"/>
              <a:t>Alikhan</a:t>
            </a:r>
            <a:endParaRPr lang="en-CA" dirty="0"/>
          </a:p>
          <a:p>
            <a:r>
              <a:rPr lang="en-CA" dirty="0"/>
              <a:t>Alan </a:t>
            </a:r>
            <a:r>
              <a:rPr lang="en-CA" dirty="0" err="1"/>
              <a:t>Christoffels</a:t>
            </a:r>
            <a:endParaRPr lang="en-CA" dirty="0"/>
          </a:p>
          <a:p>
            <a:r>
              <a:rPr lang="en-CA" dirty="0"/>
              <a:t>Will Hsiao</a:t>
            </a:r>
          </a:p>
          <a:p>
            <a:r>
              <a:rPr lang="en-CA" dirty="0"/>
              <a:t>Sam Nicholls</a:t>
            </a:r>
          </a:p>
          <a:p>
            <a:r>
              <a:rPr lang="en-CA" dirty="0"/>
              <a:t>Tom Connor</a:t>
            </a:r>
          </a:p>
          <a:p>
            <a:r>
              <a:rPr lang="en-CA" dirty="0"/>
              <a:t>Anders Gonçalves da Silva</a:t>
            </a:r>
          </a:p>
          <a:p>
            <a:r>
              <a:rPr lang="en-CA" dirty="0"/>
              <a:t>Dominique Anderson</a:t>
            </a:r>
          </a:p>
          <a:p>
            <a:r>
              <a:rPr lang="en-CA" dirty="0"/>
              <a:t>Danny Park</a:t>
            </a:r>
          </a:p>
          <a:p>
            <a:r>
              <a:rPr lang="en-CA" dirty="0"/>
              <a:t>CDC TOAST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F39EE5-1FA7-4F46-A5FC-4C0D314ECA1A}"/>
              </a:ext>
            </a:extLst>
          </p:cNvPr>
          <p:cNvSpPr/>
          <p:nvPr/>
        </p:nvSpPr>
        <p:spPr>
          <a:xfrm>
            <a:off x="8289073" y="627760"/>
            <a:ext cx="2706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Steering Committee &amp;</a:t>
            </a:r>
          </a:p>
          <a:p>
            <a:r>
              <a:rPr lang="en-CA" b="1" dirty="0"/>
              <a:t>Secretariat</a:t>
            </a:r>
          </a:p>
          <a:p>
            <a:r>
              <a:rPr lang="en-CA" dirty="0"/>
              <a:t>Jamie Southgate</a:t>
            </a:r>
          </a:p>
          <a:p>
            <a:r>
              <a:rPr lang="en-CA" dirty="0"/>
              <a:t>Alecia Naidu</a:t>
            </a:r>
          </a:p>
          <a:p>
            <a:r>
              <a:rPr lang="en-CA" dirty="0" err="1"/>
              <a:t>Rangarirai</a:t>
            </a:r>
            <a:r>
              <a:rPr lang="en-CA" dirty="0"/>
              <a:t> </a:t>
            </a:r>
            <a:r>
              <a:rPr lang="en-CA" dirty="0" err="1"/>
              <a:t>Matima</a:t>
            </a:r>
            <a:endParaRPr lang="en-CA" dirty="0"/>
          </a:p>
          <a:p>
            <a:r>
              <a:rPr lang="en-CA" dirty="0" err="1"/>
              <a:t>Nawaal</a:t>
            </a:r>
            <a:r>
              <a:rPr lang="en-CA" dirty="0"/>
              <a:t> </a:t>
            </a:r>
            <a:r>
              <a:rPr lang="en-CA" dirty="0" err="1"/>
              <a:t>Nacerodien</a:t>
            </a:r>
            <a:r>
              <a:rPr lang="en-CA" dirty="0"/>
              <a:t> </a:t>
            </a:r>
          </a:p>
          <a:p>
            <a:r>
              <a:rPr lang="en-CA" dirty="0"/>
              <a:t>Peter van </a:t>
            </a:r>
            <a:r>
              <a:rPr lang="en-CA" dirty="0" err="1"/>
              <a:t>Heusden</a:t>
            </a:r>
            <a:endParaRPr lang="en-CA" dirty="0"/>
          </a:p>
          <a:p>
            <a:r>
              <a:rPr lang="en-CA" dirty="0"/>
              <a:t>Kevin </a:t>
            </a:r>
            <a:r>
              <a:rPr lang="en-CA"/>
              <a:t>Libuit</a:t>
            </a:r>
            <a:endParaRPr lang="en-CA" dirty="0"/>
          </a:p>
          <a:p>
            <a:r>
              <a:rPr lang="en-CA" dirty="0"/>
              <a:t>Nicola Mulder</a:t>
            </a:r>
          </a:p>
          <a:p>
            <a:r>
              <a:rPr lang="en-CA" dirty="0"/>
              <a:t>Nicki Tiffin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D3074-8B9E-B744-B51B-CDB05FDCBCAE}"/>
              </a:ext>
            </a:extLst>
          </p:cNvPr>
          <p:cNvSpPr txBox="1"/>
          <p:nvPr/>
        </p:nvSpPr>
        <p:spPr>
          <a:xfrm>
            <a:off x="4688933" y="3956125"/>
            <a:ext cx="7503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cs typeface="Apple Chancery" panose="03020702040506060504" pitchFamily="66" charset="-79"/>
              </a:rPr>
              <a:t>Find the spec package: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https://</a:t>
            </a:r>
            <a:r>
              <a:rPr lang="en-US" sz="2000" dirty="0" err="1">
                <a:solidFill>
                  <a:srgbClr val="FF0000"/>
                </a:solidFill>
              </a:rPr>
              <a:t>github.com</a:t>
            </a:r>
            <a:r>
              <a:rPr lang="en-US" sz="2000" dirty="0">
                <a:solidFill>
                  <a:srgbClr val="FF0000"/>
                </a:solidFill>
              </a:rPr>
              <a:t>/pha4ge/SARS-CoV-2-Contextual-Data-Specification</a:t>
            </a:r>
          </a:p>
          <a:p>
            <a:endParaRPr lang="en-US" sz="2200" dirty="0">
              <a:solidFill>
                <a:srgbClr val="FF0000"/>
              </a:solidFill>
              <a:cs typeface="Apple Chancery" panose="03020702040506060504" pitchFamily="66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2C627-326E-3349-9C3E-6F7427483DC5}"/>
              </a:ext>
            </a:extLst>
          </p:cNvPr>
          <p:cNvSpPr txBox="1"/>
          <p:nvPr/>
        </p:nvSpPr>
        <p:spPr>
          <a:xfrm>
            <a:off x="4688933" y="5006945"/>
            <a:ext cx="36822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 us:</a:t>
            </a:r>
          </a:p>
          <a:p>
            <a:r>
              <a:rPr lang="en-US" sz="2400" dirty="0"/>
              <a:t>https://www.pha4ge.org</a:t>
            </a:r>
            <a:endParaRPr lang="en-US" sz="24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/>
              <a:t>@pha4ge</a:t>
            </a:r>
          </a:p>
          <a:p>
            <a:r>
              <a:rPr lang="en-US" sz="2400" dirty="0"/>
              <a:t>datastructures@pha4ge.org</a:t>
            </a:r>
          </a:p>
          <a:p>
            <a:endParaRPr lang="en-US" sz="2400" dirty="0"/>
          </a:p>
        </p:txBody>
      </p:sp>
      <p:pic>
        <p:nvPicPr>
          <p:cNvPr id="19" name="Picture 2" descr="Bioinformatics">
            <a:extLst>
              <a:ext uri="{FF2B5EF4-FFF2-40B4-BE49-F238E27FC236}">
                <a16:creationId xmlns:a16="http://schemas.microsoft.com/office/drawing/2014/main" id="{6DD811B8-61BD-2A4E-91EC-883C98F6D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952480-117A-0147-AA11-F45C4B27AB80}"/>
              </a:ext>
            </a:extLst>
          </p:cNvPr>
          <p:cNvSpPr txBox="1"/>
          <p:nvPr/>
        </p:nvSpPr>
        <p:spPr>
          <a:xfrm>
            <a:off x="4183641" y="42985"/>
            <a:ext cx="3283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Special thanks to…</a:t>
            </a:r>
          </a:p>
        </p:txBody>
      </p:sp>
    </p:spTree>
    <p:extLst>
      <p:ext uri="{BB962C8B-B14F-4D97-AF65-F5344CB8AC3E}">
        <p14:creationId xmlns:p14="http://schemas.microsoft.com/office/powerpoint/2010/main" val="60135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B7C27-98AF-A144-9110-D997D6A9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85542"/>
            <a:ext cx="2743200" cy="365125"/>
          </a:xfrm>
        </p:spPr>
        <p:txBody>
          <a:bodyPr/>
          <a:lstStyle/>
          <a:p>
            <a:fld id="{EBE38F96-19BD-3C47-A1B9-9F56F4A562A6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2A1C11-CA87-274B-97DE-E260386D1189}"/>
              </a:ext>
            </a:extLst>
          </p:cNvPr>
          <p:cNvGrpSpPr/>
          <p:nvPr/>
        </p:nvGrpSpPr>
        <p:grpSpPr>
          <a:xfrm>
            <a:off x="525356" y="864818"/>
            <a:ext cx="3719800" cy="5717854"/>
            <a:chOff x="935892" y="888712"/>
            <a:chExt cx="3719800" cy="5717854"/>
          </a:xfrm>
        </p:grpSpPr>
        <p:sp>
          <p:nvSpPr>
            <p:cNvPr id="40" name="TextBox 6">
              <a:extLst>
                <a:ext uri="{FF2B5EF4-FFF2-40B4-BE49-F238E27FC236}">
                  <a16:creationId xmlns:a16="http://schemas.microsoft.com/office/drawing/2014/main" id="{F09D7CEA-5E22-5146-9853-E933709994B3}"/>
                </a:ext>
              </a:extLst>
            </p:cNvPr>
            <p:cNvSpPr txBox="1"/>
            <p:nvPr/>
          </p:nvSpPr>
          <p:spPr>
            <a:xfrm>
              <a:off x="935892" y="2810365"/>
              <a:ext cx="3719800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400"/>
              </a:lvl1pPr>
            </a:lstStyle>
            <a:p>
              <a:r>
                <a:rPr sz="2800" b="1" dirty="0"/>
                <a:t>Contextual data</a:t>
              </a:r>
            </a:p>
          </p:txBody>
        </p:sp>
        <p:pic>
          <p:nvPicPr>
            <p:cNvPr id="41" name="Picture 8" descr="Picture 8">
              <a:extLst>
                <a:ext uri="{FF2B5EF4-FFF2-40B4-BE49-F238E27FC236}">
                  <a16:creationId xmlns:a16="http://schemas.microsoft.com/office/drawing/2014/main" id="{D367361B-1272-EE4D-A4ED-57408478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9654" y="6046176"/>
              <a:ext cx="718346" cy="5603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Picture 13" descr="Picture 13">
              <a:extLst>
                <a:ext uri="{FF2B5EF4-FFF2-40B4-BE49-F238E27FC236}">
                  <a16:creationId xmlns:a16="http://schemas.microsoft.com/office/drawing/2014/main" id="{0BDC4907-9FAE-1A48-B815-623CCA1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1370" y="3463597"/>
              <a:ext cx="645689" cy="725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" name="TextBox 14">
              <a:extLst>
                <a:ext uri="{FF2B5EF4-FFF2-40B4-BE49-F238E27FC236}">
                  <a16:creationId xmlns:a16="http://schemas.microsoft.com/office/drawing/2014/main" id="{75EC0FA1-457B-0849-9B07-4818D954ED02}"/>
                </a:ext>
              </a:extLst>
            </p:cNvPr>
            <p:cNvSpPr txBox="1"/>
            <p:nvPr/>
          </p:nvSpPr>
          <p:spPr>
            <a:xfrm>
              <a:off x="2221365" y="6206458"/>
              <a:ext cx="103034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/>
              </a:lvl1pPr>
            </a:lstStyle>
            <a:p>
              <a:r>
                <a:rPr sz="2000" dirty="0"/>
                <a:t>Methods</a:t>
              </a:r>
            </a:p>
          </p:txBody>
        </p:sp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1B462D12-50AB-C243-98E0-A2EC49E80A47}"/>
                </a:ext>
              </a:extLst>
            </p:cNvPr>
            <p:cNvSpPr txBox="1"/>
            <p:nvPr/>
          </p:nvSpPr>
          <p:spPr>
            <a:xfrm>
              <a:off x="2221365" y="4481165"/>
              <a:ext cx="1320041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800"/>
              </a:pPr>
              <a:r>
                <a:rPr lang="en-CA" sz="2000" dirty="0"/>
                <a:t>Lab results</a:t>
              </a:r>
              <a:endParaRPr sz="2000" dirty="0"/>
            </a:p>
          </p:txBody>
        </p:sp>
        <p:pic>
          <p:nvPicPr>
            <p:cNvPr id="45" name="Picture 16" descr="Picture 16">
              <a:extLst>
                <a:ext uri="{FF2B5EF4-FFF2-40B4-BE49-F238E27FC236}">
                  <a16:creationId xmlns:a16="http://schemas.microsoft.com/office/drawing/2014/main" id="{8AA3B527-64EB-CE40-9C9A-AA7F832B8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005" t="6944" r="20462" b="14357"/>
            <a:stretch>
              <a:fillRect/>
            </a:stretch>
          </p:blipFill>
          <p:spPr>
            <a:xfrm>
              <a:off x="1409346" y="4304487"/>
              <a:ext cx="484433" cy="7954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" name="TextBox 18">
              <a:extLst>
                <a:ext uri="{FF2B5EF4-FFF2-40B4-BE49-F238E27FC236}">
                  <a16:creationId xmlns:a16="http://schemas.microsoft.com/office/drawing/2014/main" id="{8E39C2B6-2A63-A84B-BF96-994C42808F70}"/>
                </a:ext>
              </a:extLst>
            </p:cNvPr>
            <p:cNvSpPr txBox="1"/>
            <p:nvPr/>
          </p:nvSpPr>
          <p:spPr>
            <a:xfrm>
              <a:off x="2221365" y="3626213"/>
              <a:ext cx="226534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800"/>
              </a:pPr>
              <a:r>
                <a:rPr sz="2000" dirty="0"/>
                <a:t>Sample</a:t>
              </a:r>
              <a:r>
                <a:rPr lang="en-CA" sz="2000" dirty="0"/>
                <a:t> m</a:t>
              </a:r>
              <a:r>
                <a:rPr sz="2000" dirty="0" err="1"/>
                <a:t>etadata</a:t>
              </a:r>
              <a:endParaRPr sz="2000" dirty="0"/>
            </a:p>
          </p:txBody>
        </p:sp>
        <p:sp>
          <p:nvSpPr>
            <p:cNvPr id="38" name="TextBox 15">
              <a:extLst>
                <a:ext uri="{FF2B5EF4-FFF2-40B4-BE49-F238E27FC236}">
                  <a16:creationId xmlns:a16="http://schemas.microsoft.com/office/drawing/2014/main" id="{FC68981B-E2E9-924D-84B0-0A56694C7930}"/>
                </a:ext>
              </a:extLst>
            </p:cNvPr>
            <p:cNvSpPr txBox="1"/>
            <p:nvPr/>
          </p:nvSpPr>
          <p:spPr>
            <a:xfrm>
              <a:off x="2221365" y="5381894"/>
              <a:ext cx="2377247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2800"/>
              </a:pPr>
              <a:r>
                <a:rPr lang="en-CA" sz="2000" dirty="0"/>
                <a:t>Clinical/Epi data</a:t>
              </a:r>
            </a:p>
          </p:txBody>
        </p:sp>
        <p:pic>
          <p:nvPicPr>
            <p:cNvPr id="39" name="Picture 2" descr="Stethoscope Icons - Download Free Vector Icons | Noun Project">
              <a:extLst>
                <a:ext uri="{FF2B5EF4-FFF2-40B4-BE49-F238E27FC236}">
                  <a16:creationId xmlns:a16="http://schemas.microsoft.com/office/drawing/2014/main" id="{D510066B-35D9-B541-A940-B1B9A01B4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054" y="5180239"/>
              <a:ext cx="728323" cy="795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5" descr="Picture 5">
              <a:extLst>
                <a:ext uri="{FF2B5EF4-FFF2-40B4-BE49-F238E27FC236}">
                  <a16:creationId xmlns:a16="http://schemas.microsoft.com/office/drawing/2014/main" id="{8818F65C-1F18-4F48-9E6D-60E54E8F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6128" r="35267"/>
            <a:stretch>
              <a:fillRect/>
            </a:stretch>
          </p:blipFill>
          <p:spPr>
            <a:xfrm>
              <a:off x="2385256" y="1435385"/>
              <a:ext cx="496129" cy="126400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6" name="TextBox 11">
              <a:extLst>
                <a:ext uri="{FF2B5EF4-FFF2-40B4-BE49-F238E27FC236}">
                  <a16:creationId xmlns:a16="http://schemas.microsoft.com/office/drawing/2014/main" id="{2F9B7065-BABD-F94E-BFDB-C1CD539D3251}"/>
                </a:ext>
              </a:extLst>
            </p:cNvPr>
            <p:cNvSpPr txBox="1"/>
            <p:nvPr/>
          </p:nvSpPr>
          <p:spPr>
            <a:xfrm>
              <a:off x="1491936" y="888712"/>
              <a:ext cx="248920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algn="ctr">
                <a:defRPr sz="4400"/>
              </a:pPr>
              <a:r>
                <a:rPr sz="2800" b="1" dirty="0"/>
                <a:t>Sequence</a:t>
              </a:r>
              <a:r>
                <a:rPr lang="en-CA" sz="2800" b="1" dirty="0"/>
                <a:t> </a:t>
              </a:r>
              <a:r>
                <a:rPr sz="2800" b="1" dirty="0"/>
                <a:t>data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F971D8F-6805-AF4A-9BCE-69EE06BE8244}"/>
              </a:ext>
            </a:extLst>
          </p:cNvPr>
          <p:cNvSpPr txBox="1"/>
          <p:nvPr/>
        </p:nvSpPr>
        <p:spPr>
          <a:xfrm>
            <a:off x="4975360" y="1838579"/>
            <a:ext cx="6285806" cy="34163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Contextual data </a:t>
            </a:r>
            <a:r>
              <a:rPr lang="en-US" sz="2400" dirty="0"/>
              <a:t>(metadata) used for </a:t>
            </a:r>
            <a:r>
              <a:rPr lang="en-US" sz="2400" b="1" dirty="0"/>
              <a:t>surveillance </a:t>
            </a:r>
            <a:r>
              <a:rPr lang="en-US" sz="2400" dirty="0"/>
              <a:t>and </a:t>
            </a:r>
            <a:r>
              <a:rPr lang="en-US" sz="2400" b="1" dirty="0"/>
              <a:t>outbreak investigations</a:t>
            </a:r>
            <a:r>
              <a:rPr lang="en-US" sz="24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/>
              <a:t>characterize</a:t>
            </a:r>
            <a:r>
              <a:rPr lang="en-US" sz="2400" dirty="0"/>
              <a:t> lineages and clusters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identify variants with </a:t>
            </a:r>
            <a:r>
              <a:rPr lang="en-US" sz="2400" b="1" dirty="0"/>
              <a:t>clinical significance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/>
              <a:t>correlate genomics trends with </a:t>
            </a:r>
            <a:r>
              <a:rPr lang="en-US" sz="2400" b="1" dirty="0"/>
              <a:t>outcomes, risk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b="1" dirty="0"/>
              <a:t>inform decision making </a:t>
            </a:r>
            <a:r>
              <a:rPr lang="en-US" sz="2400" dirty="0"/>
              <a:t>for public health responses and </a:t>
            </a:r>
            <a:r>
              <a:rPr lang="en-US" sz="2400" b="1" dirty="0"/>
              <a:t>monitor</a:t>
            </a:r>
            <a:r>
              <a:rPr lang="en-US" sz="2400" dirty="0"/>
              <a:t> </a:t>
            </a:r>
            <a:r>
              <a:rPr lang="en-US" sz="2400" b="1" dirty="0"/>
              <a:t>effects of interventions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B5FA40B-B9A7-6C4A-BEAD-19626974CEA9}"/>
              </a:ext>
            </a:extLst>
          </p:cNvPr>
          <p:cNvSpPr/>
          <p:nvPr/>
        </p:nvSpPr>
        <p:spPr>
          <a:xfrm>
            <a:off x="432317" y="864818"/>
            <a:ext cx="3905878" cy="58566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9A063-1722-4E48-8A2D-AD46122C1234}"/>
              </a:ext>
            </a:extLst>
          </p:cNvPr>
          <p:cNvSpPr txBox="1"/>
          <p:nvPr/>
        </p:nvSpPr>
        <p:spPr>
          <a:xfrm>
            <a:off x="1081400" y="189895"/>
            <a:ext cx="10287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Contextual data is critical for interpreting the sequence data.</a:t>
            </a:r>
          </a:p>
        </p:txBody>
      </p:sp>
      <p:pic>
        <p:nvPicPr>
          <p:cNvPr id="18" name="Picture 2" descr="Bioinformatics">
            <a:extLst>
              <a:ext uri="{FF2B5EF4-FFF2-40B4-BE49-F238E27FC236}">
                <a16:creationId xmlns:a16="http://schemas.microsoft.com/office/drawing/2014/main" id="{D0BCA0AE-6A90-214D-932F-D41CC582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41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/>
          <p:nvPr/>
        </p:nvSpPr>
        <p:spPr>
          <a:xfrm>
            <a:off x="1369150" y="4874298"/>
            <a:ext cx="46713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 sz="2400" dirty="0"/>
          </a:p>
        </p:txBody>
      </p:sp>
      <p:sp>
        <p:nvSpPr>
          <p:cNvPr id="244" name="Google Shape;244;p29"/>
          <p:cNvSpPr/>
          <p:nvPr/>
        </p:nvSpPr>
        <p:spPr>
          <a:xfrm>
            <a:off x="1369151" y="3608764"/>
            <a:ext cx="487649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 sz="2400" dirty="0"/>
          </a:p>
        </p:txBody>
      </p:sp>
      <p:sp>
        <p:nvSpPr>
          <p:cNvPr id="245" name="Google Shape;245;p29"/>
          <p:cNvSpPr/>
          <p:nvPr/>
        </p:nvSpPr>
        <p:spPr>
          <a:xfrm>
            <a:off x="1369143" y="2152834"/>
            <a:ext cx="6096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SPECIMENSOURCE_1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1369144" y="3092465"/>
            <a:ext cx="41014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host_tissue_sampled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1369151" y="2614500"/>
            <a:ext cx="177468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Isolation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503661" y="6077668"/>
            <a:ext cx="11073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400" b="1" dirty="0">
                <a:solidFill>
                  <a:srgbClr val="558ED5"/>
                </a:solidFill>
                <a:latin typeface="Calibri"/>
                <a:ea typeface="Calibri"/>
                <a:cs typeface="Calibri"/>
                <a:sym typeface="Calibri"/>
              </a:rPr>
              <a:t>…so, you can’t just combine fields of data.</a:t>
            </a:r>
            <a:endParaRPr sz="3400" b="1" dirty="0">
              <a:solidFill>
                <a:srgbClr val="558ED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0" y="1139257"/>
            <a:ext cx="121920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3733" b="1" i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 field by any other name does NOT smell as sweet…</a:t>
            </a:r>
            <a:endParaRPr sz="3733" b="1" i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5295394" y="2274548"/>
            <a:ext cx="745067" cy="1603233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7867963" y="2033677"/>
            <a:ext cx="43516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 in labels,</a:t>
            </a:r>
            <a:endParaRPr sz="2400" dirty="0"/>
          </a:p>
          <a:p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meaning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7939358" y="3983263"/>
            <a:ext cx="3734800" cy="8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label,</a:t>
            </a:r>
            <a:endParaRPr sz="2400" dirty="0"/>
          </a:p>
          <a:p>
            <a:r>
              <a:rPr lang="en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meaning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7867896" y="3118493"/>
            <a:ext cx="4040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133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Computer doesn’t recognize these as the same thing</a:t>
            </a:r>
            <a:endParaRPr sz="2133" i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7939274" y="5102657"/>
            <a:ext cx="4040400" cy="5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133" i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Computer doesn’t recognize these as different</a:t>
            </a:r>
            <a:endParaRPr sz="2133" i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87137" y="204419"/>
            <a:ext cx="11729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chemeClr val="dk1"/>
              </a:buClr>
              <a:buSzPts val="3600"/>
            </a:pPr>
            <a:r>
              <a:rPr lang="en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Harmonizing fields of data is challenging. </a:t>
            </a: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5295394" y="4529630"/>
            <a:ext cx="739893" cy="1022013"/>
          </a:xfrm>
          <a:prstGeom prst="righ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9228254" y="6470981"/>
            <a:ext cx="2844800" cy="365200"/>
          </a:xfrm>
          <a:prstGeom prst="rect">
            <a:avLst/>
          </a:prstGeom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4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F7DFB-06AF-3642-ABB3-C867019F5A1A}"/>
              </a:ext>
            </a:extLst>
          </p:cNvPr>
          <p:cNvSpPr txBox="1"/>
          <p:nvPr/>
        </p:nvSpPr>
        <p:spPr>
          <a:xfrm>
            <a:off x="6099428" y="2650977"/>
            <a:ext cx="156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labs mean “</a:t>
            </a:r>
            <a:r>
              <a:rPr lang="en-US" b="1" dirty="0"/>
              <a:t>sample type</a:t>
            </a:r>
            <a:r>
              <a:rPr lang="en-US" dirty="0"/>
              <a:t>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D06213-2E5F-2440-AA68-55283F2AFBFA}"/>
              </a:ext>
            </a:extLst>
          </p:cNvPr>
          <p:cNvSpPr txBox="1"/>
          <p:nvPr/>
        </p:nvSpPr>
        <p:spPr>
          <a:xfrm>
            <a:off x="6035287" y="4731304"/>
            <a:ext cx="1771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lab means “</a:t>
            </a:r>
            <a:r>
              <a:rPr lang="en-US" b="1" dirty="0"/>
              <a:t>submitting lab</a:t>
            </a:r>
            <a:r>
              <a:rPr lang="en-US" dirty="0"/>
              <a:t>”</a:t>
            </a:r>
          </a:p>
        </p:txBody>
      </p:sp>
      <p:pic>
        <p:nvPicPr>
          <p:cNvPr id="19" name="Picture 2" descr="Bioinformatics">
            <a:extLst>
              <a:ext uri="{FF2B5EF4-FFF2-40B4-BE49-F238E27FC236}">
                <a16:creationId xmlns:a16="http://schemas.microsoft.com/office/drawing/2014/main" id="{AA2F5701-2A21-4944-B895-4DEA52FF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52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305785" y="6434036"/>
            <a:ext cx="2743200" cy="365125"/>
          </a:xfrm>
        </p:spPr>
        <p:txBody>
          <a:bodyPr/>
          <a:lstStyle/>
          <a:p>
            <a:fld id="{709EF0C6-9DF3-463D-83A4-672B5B44D957}" type="slidenum">
              <a:rPr lang="en-CA" smtClean="0"/>
              <a:t>5</a:t>
            </a:fld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520535" y="166406"/>
            <a:ext cx="111509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/>
              <a:t>Harmonizing information inside fields is challenging</a:t>
            </a:r>
            <a:r>
              <a:rPr lang="en-CA" sz="4400" dirty="0"/>
              <a:t>.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5116" y="1533990"/>
            <a:ext cx="2277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Free text = </a:t>
            </a:r>
          </a:p>
        </p:txBody>
      </p:sp>
      <p:pic>
        <p:nvPicPr>
          <p:cNvPr id="3074" name="Picture 2" descr="Image result for sad face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365" y="1243091"/>
            <a:ext cx="1228128" cy="122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66562" y="3071958"/>
            <a:ext cx="11034529" cy="2001053"/>
            <a:chOff x="442812" y="2673519"/>
            <a:chExt cx="11034529" cy="2001053"/>
          </a:xfrm>
        </p:grpSpPr>
        <p:sp>
          <p:nvSpPr>
            <p:cNvPr id="4" name="TextBox 3"/>
            <p:cNvSpPr txBox="1"/>
            <p:nvPr/>
          </p:nvSpPr>
          <p:spPr>
            <a:xfrm>
              <a:off x="442812" y="2693948"/>
              <a:ext cx="18633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i="1" dirty="0"/>
                <a:t>Sever Acute</a:t>
              </a:r>
            </a:p>
            <a:p>
              <a:r>
                <a:rPr lang="en-CA" i="1" dirty="0" err="1"/>
                <a:t>Repiratry</a:t>
              </a:r>
              <a:r>
                <a:rPr lang="en-CA" i="1" dirty="0"/>
                <a:t> Sickness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1426" y="3859764"/>
              <a:ext cx="9294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Errors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10868" y="2729660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i="1" dirty="0"/>
                <a:t>SC2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67352" y="3875916"/>
              <a:ext cx="1684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/>
                <a:t>Short hand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1939" y="2673519"/>
              <a:ext cx="154369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b="1" dirty="0"/>
                <a:t>Date:</a:t>
              </a:r>
            </a:p>
            <a:p>
              <a:r>
                <a:rPr lang="en-CA" dirty="0"/>
                <a:t>2021-04-26</a:t>
              </a:r>
            </a:p>
            <a:p>
              <a:r>
                <a:rPr lang="en-CA" dirty="0"/>
                <a:t>April 26, 2021</a:t>
              </a:r>
            </a:p>
            <a:p>
              <a:r>
                <a:rPr lang="en-CA" dirty="0"/>
                <a:t>26-Apr-2021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18043" y="3904368"/>
              <a:ext cx="1203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Formats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7741" y="2687268"/>
              <a:ext cx="2198502" cy="9393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543392" y="3859764"/>
              <a:ext cx="26472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dirty="0"/>
                <a:t>Semantic ambiguity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01543" y="3843575"/>
              <a:ext cx="19757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2400" dirty="0"/>
                <a:t>Inconsistently </a:t>
              </a:r>
            </a:p>
            <a:p>
              <a:pPr algn="ctr"/>
              <a:r>
                <a:rPr lang="en-CA" sz="2400" dirty="0"/>
                <a:t>collected</a:t>
              </a:r>
            </a:p>
          </p:txBody>
        </p:sp>
      </p:grpSp>
      <p:pic>
        <p:nvPicPr>
          <p:cNvPr id="1026" name="Picture 2" descr="missing meaning and definition">
            <a:extLst>
              <a:ext uri="{FF2B5EF4-FFF2-40B4-BE49-F238E27FC236}">
                <a16:creationId xmlns:a16="http://schemas.microsoft.com/office/drawing/2014/main" id="{6251FEA5-B000-E44B-B916-20E3A26AC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682" y="2960051"/>
            <a:ext cx="801437" cy="120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Bioinformatics">
            <a:extLst>
              <a:ext uri="{FF2B5EF4-FFF2-40B4-BE49-F238E27FC236}">
                <a16:creationId xmlns:a16="http://schemas.microsoft.com/office/drawing/2014/main" id="{3E0BFE5A-CD68-FD40-9411-836297672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74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126BF-CA58-C846-83BE-2ECE78FE7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8869" y="6380030"/>
            <a:ext cx="2743200" cy="365125"/>
          </a:xfrm>
        </p:spPr>
        <p:txBody>
          <a:bodyPr/>
          <a:lstStyle/>
          <a:p>
            <a:fld id="{EBE38F96-19BD-3C47-A1B9-9F56F4A562A6}" type="slidenum">
              <a:rPr lang="en-US" smtClean="0"/>
              <a:t>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834315-E026-8C41-8DEE-2159856F1ED6}"/>
              </a:ext>
            </a:extLst>
          </p:cNvPr>
          <p:cNvSpPr/>
          <p:nvPr/>
        </p:nvSpPr>
        <p:spPr>
          <a:xfrm>
            <a:off x="825301" y="206742"/>
            <a:ext cx="103441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200" dirty="0">
                <a:latin typeface="Arial" panose="020B0604020202020204" pitchFamily="34" charset="0"/>
              </a:rPr>
              <a:t>Getting the right information to the right people is critical during health emergencies.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C3846-A509-F541-8F17-FFE071DFB544}"/>
              </a:ext>
            </a:extLst>
          </p:cNvPr>
          <p:cNvSpPr txBox="1"/>
          <p:nvPr/>
        </p:nvSpPr>
        <p:spPr>
          <a:xfrm>
            <a:off x="1554101" y="1338983"/>
            <a:ext cx="90837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Need to share data: </a:t>
            </a:r>
            <a:r>
              <a:rPr lang="en-US" sz="2000" b="1" dirty="0">
                <a:solidFill>
                  <a:srgbClr val="FF0000"/>
                </a:solidFill>
              </a:rPr>
              <a:t>within</a:t>
            </a:r>
            <a:r>
              <a:rPr lang="en-US" sz="2000" dirty="0">
                <a:solidFill>
                  <a:srgbClr val="FF0000"/>
                </a:solidFill>
              </a:rPr>
              <a:t> organization, with </a:t>
            </a:r>
            <a:r>
              <a:rPr lang="en-US" sz="2000" b="1" dirty="0">
                <a:solidFill>
                  <a:srgbClr val="FF0000"/>
                </a:solidFill>
              </a:rPr>
              <a:t>trusted partners</a:t>
            </a:r>
            <a:r>
              <a:rPr lang="en-US" sz="2000" dirty="0">
                <a:solidFill>
                  <a:srgbClr val="FF0000"/>
                </a:solidFill>
              </a:rPr>
              <a:t>, with </a:t>
            </a:r>
            <a:r>
              <a:rPr lang="en-US" sz="2000" b="1" dirty="0">
                <a:solidFill>
                  <a:srgbClr val="FF0000"/>
                </a:solidFill>
              </a:rPr>
              <a:t>international </a:t>
            </a:r>
            <a:r>
              <a:rPr lang="en-US" sz="2000" dirty="0">
                <a:solidFill>
                  <a:srgbClr val="FF0000"/>
                </a:solidFill>
              </a:rPr>
              <a:t>agencies/</a:t>
            </a:r>
            <a:r>
              <a:rPr lang="en-US" sz="2000" b="1" dirty="0">
                <a:solidFill>
                  <a:srgbClr val="FF0000"/>
                </a:solidFill>
              </a:rPr>
              <a:t>public</a:t>
            </a:r>
            <a:r>
              <a:rPr lang="en-US" sz="2000" dirty="0">
                <a:solidFill>
                  <a:srgbClr val="FF0000"/>
                </a:solidFill>
              </a:rPr>
              <a:t> repositories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Data structure variability in local databases propagates to public repositories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D1D80-2F64-A147-A841-4FCACFA4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45" y="4822906"/>
            <a:ext cx="4301534" cy="1789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EA017C-F6A5-874F-9289-E772D95A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90" y="3004241"/>
            <a:ext cx="3195044" cy="16249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00927C5-9A28-FB4F-9EE2-3FFC1E61209B}"/>
              </a:ext>
            </a:extLst>
          </p:cNvPr>
          <p:cNvSpPr txBox="1"/>
          <p:nvPr/>
        </p:nvSpPr>
        <p:spPr>
          <a:xfrm>
            <a:off x="1568118" y="2430957"/>
            <a:ext cx="2461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Private databases: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3C9A38-2A13-3149-A94D-4ED26E6BD22F}"/>
              </a:ext>
            </a:extLst>
          </p:cNvPr>
          <p:cNvGrpSpPr/>
          <p:nvPr/>
        </p:nvGrpSpPr>
        <p:grpSpPr>
          <a:xfrm>
            <a:off x="5901081" y="2430958"/>
            <a:ext cx="5409085" cy="4054249"/>
            <a:chOff x="5901081" y="2430958"/>
            <a:chExt cx="5409085" cy="40542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8B343A-5CF1-8144-AAC0-64E8134F442C}"/>
                </a:ext>
              </a:extLst>
            </p:cNvPr>
            <p:cNvGrpSpPr/>
            <p:nvPr/>
          </p:nvGrpSpPr>
          <p:grpSpPr>
            <a:xfrm>
              <a:off x="5901081" y="3004756"/>
              <a:ext cx="5409085" cy="3480451"/>
              <a:chOff x="-2214453" y="4911946"/>
              <a:chExt cx="5409085" cy="348045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EA5D4AC-ED3A-EB4C-8C42-C040CF2CFC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700"/>
              <a:stretch/>
            </p:blipFill>
            <p:spPr>
              <a:xfrm>
                <a:off x="-2111340" y="4911946"/>
                <a:ext cx="4986616" cy="211020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90263AC-DFF6-D645-A0D5-72499EE80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062"/>
              <a:stretch/>
            </p:blipFill>
            <p:spPr>
              <a:xfrm>
                <a:off x="-2214453" y="7307224"/>
                <a:ext cx="5409085" cy="10851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375815-1BDA-8349-9276-3D6054E70ADD}"/>
                </a:ext>
              </a:extLst>
            </p:cNvPr>
            <p:cNvSpPr txBox="1"/>
            <p:nvPr/>
          </p:nvSpPr>
          <p:spPr>
            <a:xfrm>
              <a:off x="7324873" y="2430958"/>
              <a:ext cx="23452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Public databases: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98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071EC-28B6-4F45-9F3D-2D4BA06E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1615" y="6345199"/>
            <a:ext cx="2743200" cy="365125"/>
          </a:xfrm>
        </p:spPr>
        <p:txBody>
          <a:bodyPr/>
          <a:lstStyle/>
          <a:p>
            <a:fld id="{EBE38F96-19BD-3C47-A1B9-9F56F4A562A6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227C10-0B3E-5842-B84E-9F060F986AEE}"/>
              </a:ext>
            </a:extLst>
          </p:cNvPr>
          <p:cNvSpPr/>
          <p:nvPr/>
        </p:nvSpPr>
        <p:spPr>
          <a:xfrm>
            <a:off x="1927302" y="220435"/>
            <a:ext cx="833739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Different data structures make information less interoperable and more difficult to integrate. 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That means you need to spend more time and resources to clean/re-structure information before you can use it.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9309A-03CB-0248-BDD6-3F48228FEA17}"/>
              </a:ext>
            </a:extLst>
          </p:cNvPr>
          <p:cNvSpPr txBox="1"/>
          <p:nvPr/>
        </p:nvSpPr>
        <p:spPr>
          <a:xfrm>
            <a:off x="1101466" y="3605880"/>
            <a:ext cx="99890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Best practices for data </a:t>
            </a:r>
            <a:r>
              <a:rPr lang="en-US" sz="4000" b="1" dirty="0"/>
              <a:t>management/stewardship/structure </a:t>
            </a:r>
            <a:r>
              <a:rPr lang="en-US" sz="4000" dirty="0"/>
              <a:t>are critical parts of SARS-CoV-2 sequencing and analyses.</a:t>
            </a:r>
          </a:p>
        </p:txBody>
      </p:sp>
      <p:pic>
        <p:nvPicPr>
          <p:cNvPr id="7" name="Picture 2" descr="Bioinformatics">
            <a:extLst>
              <a:ext uri="{FF2B5EF4-FFF2-40B4-BE49-F238E27FC236}">
                <a16:creationId xmlns:a16="http://schemas.microsoft.com/office/drawing/2014/main" id="{FEBB5672-2C45-AC43-B5AD-C6A74535F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185" y="5975652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46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2DC60-1F1A-6A46-8304-11F9C420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98389"/>
            <a:ext cx="2743200" cy="365125"/>
          </a:xfrm>
        </p:spPr>
        <p:txBody>
          <a:bodyPr/>
          <a:lstStyle/>
          <a:p>
            <a:fld id="{C71286E2-62B8-4117-BE63-B4E136E71154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CA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45268-E3AB-904B-ACCD-1762802AD05C}"/>
              </a:ext>
            </a:extLst>
          </p:cNvPr>
          <p:cNvSpPr txBox="1"/>
          <p:nvPr/>
        </p:nvSpPr>
        <p:spPr>
          <a:xfrm>
            <a:off x="862737" y="277048"/>
            <a:ext cx="105264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/>
              <a:t>Data standards: Solutions for standardizing contextual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FAD00-36C7-1B47-AA3E-7440ECD5A0E8}"/>
              </a:ext>
            </a:extLst>
          </p:cNvPr>
          <p:cNvSpPr txBox="1"/>
          <p:nvPr/>
        </p:nvSpPr>
        <p:spPr>
          <a:xfrm>
            <a:off x="862737" y="1105972"/>
            <a:ext cx="7408087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dictionaries: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Fields, flat list of terms, formats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dictionaries fulfill particular purposes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Organization or project specific project (ease of use)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Minimum Information Checklists: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Prescribed fields to describe something (in a particular context)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created by authoritative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core fields common between checklists (e.g. collected by, sample collection date, sample 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specific packages provide fields for specific contexts (e.g. air, human gut)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commonly used by international sequence repositories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E1540-1DBB-8944-8B2E-93C157A1465E}"/>
              </a:ext>
            </a:extLst>
          </p:cNvPr>
          <p:cNvSpPr txBox="1"/>
          <p:nvPr/>
        </p:nvSpPr>
        <p:spPr>
          <a:xfrm>
            <a:off x="8270824" y="1213009"/>
            <a:ext cx="37498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e.g.	Pizza Type 	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     Cheese pizza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     Meat Lover’s Pizza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     Veggie Pizza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     	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2BC0C-9A0B-784A-9C19-7A5BE3EC3B0D}"/>
              </a:ext>
            </a:extLst>
          </p:cNvPr>
          <p:cNvSpPr txBox="1"/>
          <p:nvPr/>
        </p:nvSpPr>
        <p:spPr>
          <a:xfrm>
            <a:off x="8270824" y="3383216"/>
            <a:ext cx="37137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e.g.     MIAP </a:t>
            </a:r>
            <a:r>
              <a:rPr lang="en-US" sz="1600" dirty="0">
                <a:solidFill>
                  <a:srgbClr val="FF0000"/>
                </a:solidFill>
              </a:rPr>
              <a:t>(Min Info About a Pizza)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Pizza Type: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       Topping: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        Crust: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Sauce:</a:t>
            </a:r>
            <a:endParaRPr lang="en-US" dirty="0"/>
          </a:p>
        </p:txBody>
      </p:sp>
      <p:pic>
        <p:nvPicPr>
          <p:cNvPr id="8" name="Picture 2" descr="Bioinformatics">
            <a:extLst>
              <a:ext uri="{FF2B5EF4-FFF2-40B4-BE49-F238E27FC236}">
                <a16:creationId xmlns:a16="http://schemas.microsoft.com/office/drawing/2014/main" id="{78447159-226E-CA42-B87B-229C4BE9C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515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D28BFA-25FC-854C-BBBE-3B9740E6AD23}"/>
              </a:ext>
            </a:extLst>
          </p:cNvPr>
          <p:cNvSpPr txBox="1"/>
          <p:nvPr/>
        </p:nvSpPr>
        <p:spPr>
          <a:xfrm>
            <a:off x="2270658" y="711647"/>
            <a:ext cx="765068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Ontologies aim to represent truth. </a:t>
            </a:r>
            <a:r>
              <a:rPr lang="en-US" sz="2800" i="1" dirty="0"/>
              <a:t>Is this universal?</a:t>
            </a:r>
          </a:p>
          <a:p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40604A-507D-2244-ADF5-5BD48E64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126" y="6398213"/>
            <a:ext cx="2743200" cy="365125"/>
          </a:xfrm>
        </p:spPr>
        <p:txBody>
          <a:bodyPr/>
          <a:lstStyle/>
          <a:p>
            <a:fld id="{F7E9E7AE-FD15-914E-9B83-F55FEFACCE9B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Google Shape;287;p32">
            <a:extLst>
              <a:ext uri="{FF2B5EF4-FFF2-40B4-BE49-F238E27FC236}">
                <a16:creationId xmlns:a16="http://schemas.microsoft.com/office/drawing/2014/main" id="{CA0A056F-DD95-8444-9D13-B6A0D43F952F}"/>
              </a:ext>
            </a:extLst>
          </p:cNvPr>
          <p:cNvSpPr txBox="1"/>
          <p:nvPr/>
        </p:nvSpPr>
        <p:spPr>
          <a:xfrm>
            <a:off x="1299985" y="94662"/>
            <a:ext cx="100940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3300"/>
            </a:pPr>
            <a:r>
              <a:rPr lang="en" sz="4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Ontology, A Way of Structuring Information</a:t>
            </a:r>
            <a:endParaRPr sz="146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334;p33">
            <a:extLst>
              <a:ext uri="{FF2B5EF4-FFF2-40B4-BE49-F238E27FC236}">
                <a16:creationId xmlns:a16="http://schemas.microsoft.com/office/drawing/2014/main" id="{36384A3D-2CCA-5F4D-BE94-34612ECC6A72}"/>
              </a:ext>
            </a:extLst>
          </p:cNvPr>
          <p:cNvSpPr txBox="1"/>
          <p:nvPr/>
        </p:nvSpPr>
        <p:spPr>
          <a:xfrm>
            <a:off x="170337" y="1293144"/>
            <a:ext cx="6176648" cy="11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58786">
              <a:buSzPts val="3000"/>
              <a:buChar char="●"/>
            </a:pPr>
            <a:r>
              <a:rPr lang="en" sz="2400" dirty="0"/>
              <a:t>Controlled (standardized) vocabulary</a:t>
            </a:r>
            <a:endParaRPr sz="2400" dirty="0"/>
          </a:p>
          <a:p>
            <a:pPr marL="609585" indent="-558786">
              <a:buSzPts val="3000"/>
              <a:buChar char="●"/>
            </a:pPr>
            <a:r>
              <a:rPr lang="en" sz="2400" dirty="0"/>
              <a:t>Hierarchy (granularity)</a:t>
            </a:r>
            <a:endParaRPr sz="2400" dirty="0"/>
          </a:p>
          <a:p>
            <a:pPr marL="609585" indent="-558786">
              <a:buSzPts val="3000"/>
              <a:buChar char="●"/>
            </a:pPr>
            <a:r>
              <a:rPr lang="en-CA" sz="2400" dirty="0"/>
              <a:t>Logic</a:t>
            </a:r>
            <a:endParaRPr sz="2400" dirty="0"/>
          </a:p>
          <a:p>
            <a:pPr marL="609585" indent="-558786">
              <a:buSzPts val="3000"/>
              <a:buChar char="●"/>
            </a:pPr>
            <a:r>
              <a:rPr lang="en" sz="2400" dirty="0"/>
              <a:t>Definitions and unique IDs (disambiguation)</a:t>
            </a:r>
          </a:p>
          <a:p>
            <a:r>
              <a:rPr lang="en-US" sz="3400" dirty="0"/>
              <a:t>	</a:t>
            </a:r>
            <a:r>
              <a:rPr lang="en-US" dirty="0"/>
              <a:t>e.g. </a:t>
            </a:r>
            <a:r>
              <a:rPr lang="en-US" dirty="0">
                <a:solidFill>
                  <a:srgbClr val="FF0000"/>
                </a:solidFill>
              </a:rPr>
              <a:t>Veggie Pizza (FoodOn:1234)</a:t>
            </a:r>
          </a:p>
          <a:p>
            <a:r>
              <a:rPr lang="en-CA" dirty="0"/>
              <a:t>	A type of pizza that is topped with only vegetable and 	cheese toppings.</a:t>
            </a:r>
            <a:endParaRPr lang="en-US" sz="3400" dirty="0"/>
          </a:p>
          <a:p>
            <a:endParaRPr lang="en-US" sz="2000" dirty="0"/>
          </a:p>
          <a:p>
            <a:r>
              <a:rPr lang="en-US" sz="2000" dirty="0"/>
              <a:t>	e.g. </a:t>
            </a:r>
            <a:r>
              <a:rPr lang="en-US" sz="2000" dirty="0">
                <a:solidFill>
                  <a:srgbClr val="FF0000"/>
                </a:solidFill>
              </a:rPr>
              <a:t>Margarita</a:t>
            </a:r>
            <a:r>
              <a:rPr lang="en-US" sz="2000" dirty="0"/>
              <a:t> – synonym of Margherita? 	</a:t>
            </a:r>
          </a:p>
          <a:p>
            <a:r>
              <a:rPr lang="en-US" sz="2000" dirty="0"/>
              <a:t>	IDs distinguish between pizza and cocktail </a:t>
            </a:r>
          </a:p>
          <a:p>
            <a:endParaRPr lang="en-US" sz="2000" dirty="0"/>
          </a:p>
          <a:p>
            <a:pPr marL="609585" indent="-558786">
              <a:buSzPts val="3000"/>
              <a:buChar char="●"/>
            </a:pPr>
            <a:r>
              <a:rPr lang="en" sz="2400" dirty="0"/>
              <a:t>Synonyms (facilitates mapping)</a:t>
            </a:r>
          </a:p>
          <a:p>
            <a:pPr marL="609585" indent="-558786">
              <a:buSzPts val="3000"/>
              <a:buChar char="●"/>
            </a:pPr>
            <a:r>
              <a:rPr lang="en" sz="2400" dirty="0"/>
              <a:t>Prepares data for more variety of analyses</a:t>
            </a:r>
            <a:endParaRPr sz="2400" dirty="0"/>
          </a:p>
        </p:txBody>
      </p:sp>
      <p:pic>
        <p:nvPicPr>
          <p:cNvPr id="1026" name="Picture 2" descr="Example pizza ontology, represented as a graph G (a), and a changed... |  Download Scientific Diagram">
            <a:extLst>
              <a:ext uri="{FF2B5EF4-FFF2-40B4-BE49-F238E27FC236}">
                <a16:creationId xmlns:a16="http://schemas.microsoft.com/office/drawing/2014/main" id="{980A971A-FB89-CD46-9CE0-8704EC56D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164" y="1527716"/>
            <a:ext cx="5019034" cy="29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96D618-FB08-C846-B21C-F3B5C33AF26D}"/>
              </a:ext>
            </a:extLst>
          </p:cNvPr>
          <p:cNvSpPr/>
          <p:nvPr/>
        </p:nvSpPr>
        <p:spPr>
          <a:xfrm>
            <a:off x="6478075" y="1460574"/>
            <a:ext cx="1598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Veggie pizza (FoodOn:1234)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14F31E-DEE6-9E46-B6B4-8E3940B34EF0}"/>
              </a:ext>
            </a:extLst>
          </p:cNvPr>
          <p:cNvSpPr/>
          <p:nvPr/>
        </p:nvSpPr>
        <p:spPr>
          <a:xfrm>
            <a:off x="6629164" y="4516245"/>
            <a:ext cx="336649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Margherita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pizza (FoodOn:1240)</a:t>
            </a:r>
          </a:p>
          <a:p>
            <a:r>
              <a:rPr lang="en-US" dirty="0">
                <a:solidFill>
                  <a:srgbClr val="FF0000"/>
                </a:solidFill>
              </a:rPr>
              <a:t>synonym: Margarita pizza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Margarita cocktail (FoodOn:2376)</a:t>
            </a:r>
          </a:p>
          <a:p>
            <a:r>
              <a:rPr lang="en-US" dirty="0">
                <a:solidFill>
                  <a:srgbClr val="FF0000"/>
                </a:solidFill>
              </a:rPr>
              <a:t>Synonym: Margarita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A7D5D-58DB-D144-9C3B-B09A9331C3FC}"/>
              </a:ext>
            </a:extLst>
          </p:cNvPr>
          <p:cNvSpPr txBox="1"/>
          <p:nvPr/>
        </p:nvSpPr>
        <p:spPr>
          <a:xfrm>
            <a:off x="10052432" y="1250717"/>
            <a:ext cx="2048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hasRecipe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hasCookingTime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hasPreparationDate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2" descr="Bioinformatics">
            <a:extLst>
              <a:ext uri="{FF2B5EF4-FFF2-40B4-BE49-F238E27FC236}">
                <a16:creationId xmlns:a16="http://schemas.microsoft.com/office/drawing/2014/main" id="{ACFBDBAC-DB30-9944-BFDC-41A599DF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36" y="5976441"/>
            <a:ext cx="3225180" cy="7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4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2154</Words>
  <Application>Microsoft Macintosh PowerPoint</Application>
  <PresentationFormat>Widescreen</PresentationFormat>
  <Paragraphs>379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SARS-CoV-2 genomics contextual data curation and stewardship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Emma Griffiths</dc:creator>
  <cp:lastModifiedBy>Emma Griffiths</cp:lastModifiedBy>
  <cp:revision>85</cp:revision>
  <dcterms:created xsi:type="dcterms:W3CDTF">2021-03-19T18:00:14Z</dcterms:created>
  <dcterms:modified xsi:type="dcterms:W3CDTF">2021-07-16T17:31:08Z</dcterms:modified>
</cp:coreProperties>
</file>